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notesSlides/notesSlide24.xml" ContentType="application/vnd.openxmlformats-officedocument.presentationml.notesSlide+xml"/>
  <Override PartName="/ppt/charts/chart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4"/>
  </p:notesMasterIdLst>
  <p:sldIdLst>
    <p:sldId id="260" r:id="rId2"/>
    <p:sldId id="269" r:id="rId3"/>
    <p:sldId id="268" r:id="rId4"/>
    <p:sldId id="270" r:id="rId5"/>
    <p:sldId id="261" r:id="rId6"/>
    <p:sldId id="256" r:id="rId7"/>
    <p:sldId id="257" r:id="rId8"/>
    <p:sldId id="258" r:id="rId9"/>
    <p:sldId id="271" r:id="rId10"/>
    <p:sldId id="262" r:id="rId11"/>
    <p:sldId id="263" r:id="rId12"/>
    <p:sldId id="286" r:id="rId13"/>
    <p:sldId id="272" r:id="rId14"/>
    <p:sldId id="273" r:id="rId15"/>
    <p:sldId id="277" r:id="rId16"/>
    <p:sldId id="288" r:id="rId17"/>
    <p:sldId id="264" r:id="rId18"/>
    <p:sldId id="266" r:id="rId19"/>
    <p:sldId id="287" r:id="rId20"/>
    <p:sldId id="267" r:id="rId21"/>
    <p:sldId id="278" r:id="rId22"/>
    <p:sldId id="280" r:id="rId23"/>
    <p:sldId id="279" r:id="rId24"/>
    <p:sldId id="281" r:id="rId25"/>
    <p:sldId id="283" r:id="rId26"/>
    <p:sldId id="290" r:id="rId27"/>
    <p:sldId id="282" r:id="rId28"/>
    <p:sldId id="289" r:id="rId29"/>
    <p:sldId id="295" r:id="rId30"/>
    <p:sldId id="284" r:id="rId31"/>
    <p:sldId id="294" r:id="rId32"/>
    <p:sldId id="285"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25" autoAdjust="0"/>
  </p:normalViewPr>
  <p:slideViewPr>
    <p:cSldViewPr>
      <p:cViewPr>
        <p:scale>
          <a:sx n="50" d="100"/>
          <a:sy n="50" d="100"/>
        </p:scale>
        <p:origin x="-1002" y="-198"/>
      </p:cViewPr>
      <p:guideLst>
        <p:guide orient="horz" pos="2160"/>
        <p:guide pos="2880"/>
      </p:guideLst>
    </p:cSldViewPr>
  </p:slideViewPr>
  <p:notesTextViewPr>
    <p:cViewPr>
      <p:scale>
        <a:sx n="100" d="100"/>
        <a:sy n="100" d="100"/>
      </p:scale>
      <p:origin x="0" y="18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1\Desktop\&#1051;&#1080;&#1089;&#1090;%20Microsoft%20Office%20Exce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1044;&#1080;&#1072;&#1075;&#1088;&#1072;&#1084;&#1084;&#1072;%20&#1074;%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roundedCorners val="1"/>
  <c:style val="2"/>
  <c:chart>
    <c:title>
      <c:tx>
        <c:rich>
          <a:bodyPr/>
          <a:lstStyle/>
          <a:p>
            <a:pPr>
              <a:defRPr/>
            </a:pPr>
            <a:r>
              <a:rPr lang="ru-RU" dirty="0" err="1">
                <a:latin typeface="Times New Roman" pitchFamily="18" charset="0"/>
                <a:cs typeface="Times New Roman" pitchFamily="18" charset="0"/>
              </a:rPr>
              <a:t>санат</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бойынша</a:t>
            </a:r>
            <a:r>
              <a:rPr lang="ru-RU" dirty="0">
                <a:latin typeface="Times New Roman" pitchFamily="18" charset="0"/>
                <a:cs typeface="Times New Roman" pitchFamily="18" charset="0"/>
              </a:rPr>
              <a:t> </a:t>
            </a:r>
          </a:p>
        </c:rich>
      </c:tx>
      <c:layout>
        <c:manualLayout>
          <c:xMode val="edge"/>
          <c:yMode val="edge"/>
          <c:x val="3.789658291935815E-2"/>
          <c:y val="0.64626742861904229"/>
        </c:manualLayout>
      </c:layout>
      <c:overlay val="1"/>
    </c:title>
    <c:autoTitleDeleted val="0"/>
    <c:view3D>
      <c:rotX val="30"/>
      <c:rotY val="0"/>
      <c:rAngAx val="1"/>
    </c:view3D>
    <c:floor>
      <c:thickness val="0"/>
    </c:floor>
    <c:sideWall>
      <c:thickness val="0"/>
    </c:sideWall>
    <c:backWall>
      <c:thickness val="0"/>
    </c:backWall>
    <c:plotArea>
      <c:layout>
        <c:manualLayout>
          <c:layoutTarget val="inner"/>
          <c:xMode val="edge"/>
          <c:yMode val="edge"/>
          <c:x val="1.6335279160917163E-2"/>
          <c:y val="2.4309710993697879E-2"/>
          <c:w val="0.6392164263494533"/>
          <c:h val="0.60581641722348312"/>
        </c:manualLayout>
      </c:layout>
      <c:pie3DChart>
        <c:varyColors val="1"/>
        <c:ser>
          <c:idx val="0"/>
          <c:order val="0"/>
          <c:tx>
            <c:strRef>
              <c:f>Лист1!$B$1</c:f>
              <c:strCache>
                <c:ptCount val="1"/>
                <c:pt idx="0">
                  <c:v>санат бойынша </c:v>
                </c:pt>
              </c:strCache>
            </c:strRef>
          </c:tx>
          <c:explosion val="25"/>
          <c:dLbls>
            <c:showLegendKey val="0"/>
            <c:showVal val="1"/>
            <c:showCatName val="0"/>
            <c:showSerName val="0"/>
            <c:showPercent val="0"/>
            <c:showBubbleSize val="0"/>
            <c:showLeaderLines val="1"/>
          </c:dLbls>
          <c:cat>
            <c:strRef>
              <c:f>Лист1!$A$2:$A$5</c:f>
              <c:strCache>
                <c:ptCount val="4"/>
                <c:pt idx="0">
                  <c:v>Жоғары</c:v>
                </c:pt>
                <c:pt idx="1">
                  <c:v>І санатты</c:v>
                </c:pt>
                <c:pt idx="2">
                  <c:v>ІІ  санатты </c:v>
                </c:pt>
                <c:pt idx="3">
                  <c:v>педагог  </c:v>
                </c:pt>
              </c:strCache>
            </c:strRef>
          </c:cat>
          <c:val>
            <c:numRef>
              <c:f>Лист1!$B$2:$B$5</c:f>
              <c:numCache>
                <c:formatCode>General</c:formatCode>
                <c:ptCount val="4"/>
                <c:pt idx="0">
                  <c:v>1</c:v>
                </c:pt>
                <c:pt idx="1">
                  <c:v>1</c:v>
                </c:pt>
                <c:pt idx="2">
                  <c:v>8</c:v>
                </c:pt>
                <c:pt idx="3">
                  <c:v>13</c:v>
                </c:pt>
              </c:numCache>
            </c:numRef>
          </c:val>
        </c:ser>
        <c:dLbls>
          <c:showLegendKey val="0"/>
          <c:showVal val="0"/>
          <c:showCatName val="0"/>
          <c:showSerName val="0"/>
          <c:showPercent val="0"/>
          <c:showBubbleSize val="0"/>
          <c:showLeaderLines val="1"/>
        </c:dLbls>
      </c:pie3DChart>
      <c:spPr>
        <a:noFill/>
        <a:ln w="25400">
          <a:noFill/>
        </a:ln>
      </c:spPr>
    </c:plotArea>
    <c:legend>
      <c:legendPos val="r"/>
      <c:layout/>
      <c:overlay val="1"/>
    </c:legend>
    <c:plotVisOnly val="1"/>
    <c:dispBlanksAs val="zero"/>
    <c:showDLblsOverMax val="1"/>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roundedCorners val="1"/>
  <c:style val="2"/>
  <c:chart>
    <c:title>
      <c:tx>
        <c:rich>
          <a:bodyPr/>
          <a:lstStyle/>
          <a:p>
            <a:pPr>
              <a:defRPr/>
            </a:pPr>
            <a:r>
              <a:rPr lang="ru-RU" dirty="0" err="1">
                <a:latin typeface="Times New Roman" pitchFamily="18" charset="0"/>
                <a:cs typeface="Times New Roman" pitchFamily="18" charset="0"/>
              </a:rPr>
              <a:t>Қазіргі форматтағы санат</a:t>
            </a:r>
            <a:r>
              <a:rPr lang="ru-RU" dirty="0">
                <a:latin typeface="Times New Roman" pitchFamily="18" charset="0"/>
                <a:cs typeface="Times New Roman" pitchFamily="18" charset="0"/>
              </a:rPr>
              <a:t> </a:t>
            </a:r>
          </a:p>
        </c:rich>
      </c:tx>
      <c:layout/>
      <c:overlay val="1"/>
    </c:title>
    <c:autoTitleDeleted val="0"/>
    <c:view3D>
      <c:rotX val="30"/>
      <c:rotY val="0"/>
      <c:rAngAx val="1"/>
    </c:view3D>
    <c:floor>
      <c:thickness val="0"/>
    </c:floor>
    <c:sideWall>
      <c:thickness val="0"/>
    </c:sideWall>
    <c:backWall>
      <c:thickness val="0"/>
    </c:backWall>
    <c:plotArea>
      <c:layout/>
      <c:pie3DChart>
        <c:varyColors val="1"/>
        <c:ser>
          <c:idx val="0"/>
          <c:order val="0"/>
          <c:tx>
            <c:strRef>
              <c:f>Лист1!$B$1</c:f>
              <c:strCache>
                <c:ptCount val="1"/>
                <c:pt idx="0">
                  <c:v>Қазіргі форматтағы санат </c:v>
                </c:pt>
              </c:strCache>
            </c:strRef>
          </c:tx>
          <c:explosion val="25"/>
          <c:dLbls>
            <c:showLegendKey val="0"/>
            <c:showVal val="1"/>
            <c:showCatName val="0"/>
            <c:showSerName val="0"/>
            <c:showPercent val="0"/>
            <c:showBubbleSize val="0"/>
            <c:showLeaderLines val="1"/>
          </c:dLbls>
          <c:cat>
            <c:strRef>
              <c:f>Лист1!$A$2:$A$5</c:f>
              <c:strCache>
                <c:ptCount val="3"/>
                <c:pt idx="0">
                  <c:v>Зерттеуші </c:v>
                </c:pt>
                <c:pt idx="1">
                  <c:v>Сарапшы</c:v>
                </c:pt>
                <c:pt idx="2">
                  <c:v>Модератор </c:v>
                </c:pt>
              </c:strCache>
            </c:strRef>
          </c:cat>
          <c:val>
            <c:numRef>
              <c:f>Лист1!$B$2:$B$5</c:f>
              <c:numCache>
                <c:formatCode>General</c:formatCode>
                <c:ptCount val="4"/>
                <c:pt idx="0">
                  <c:v>1</c:v>
                </c:pt>
                <c:pt idx="1">
                  <c:v>4</c:v>
                </c:pt>
                <c:pt idx="2">
                  <c:v>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2359986663578593"/>
          <c:y val="0.74616000113462566"/>
          <c:w val="0.36023863031897974"/>
          <c:h val="0.25383999886537428"/>
        </c:manualLayout>
      </c:layout>
      <c:overlay val="1"/>
    </c:legend>
    <c:plotVisOnly val="1"/>
    <c:dispBlanksAs val="zero"/>
    <c:showDLblsOverMax val="1"/>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roundedCorners val="1"/>
  <c:style val="2"/>
  <c:chart>
    <c:autoTitleDeleted val="1"/>
    <c:view3D>
      <c:rotX val="0"/>
      <c:rotY val="0"/>
      <c:rAngAx val="1"/>
    </c:view3D>
    <c:floor>
      <c:thickness val="0"/>
    </c:floor>
    <c:sideWall>
      <c:thickness val="0"/>
    </c:sideWall>
    <c:backWall>
      <c:thickness val="0"/>
    </c:backWall>
    <c:plotArea>
      <c:layout/>
      <c:bar3DChart>
        <c:barDir val="col"/>
        <c:grouping val="clustered"/>
        <c:varyColors val="1"/>
        <c:ser>
          <c:idx val="0"/>
          <c:order val="0"/>
          <c:tx>
            <c:strRef>
              <c:f>Лист1!$B$1</c:f>
              <c:strCache>
                <c:ptCount val="1"/>
                <c:pt idx="0">
                  <c:v>Қ/Қ</c:v>
                </c:pt>
              </c:strCache>
            </c:strRef>
          </c:tx>
          <c:invertIfNegative val="1"/>
          <c:dLbls>
            <c:showLegendKey val="1"/>
            <c:showVal val="1"/>
            <c:showCatName val="1"/>
            <c:showSerName val="1"/>
            <c:showPercent val="1"/>
            <c:showBubbleSize val="1"/>
            <c:showLeaderLines val="0"/>
          </c:dLbls>
          <c:cat>
            <c:strRef>
              <c:f>Лист1!$A$2:$A$5</c:f>
              <c:strCache>
                <c:ptCount val="4"/>
                <c:pt idx="0">
                  <c:v>2017-2018ж</c:v>
                </c:pt>
                <c:pt idx="1">
                  <c:v>2018-2019ж</c:v>
                </c:pt>
                <c:pt idx="2">
                  <c:v>2019-2020ж</c:v>
                </c:pt>
                <c:pt idx="3">
                  <c:v>2020-2021ж</c:v>
                </c:pt>
              </c:strCache>
            </c:strRef>
          </c:cat>
          <c:val>
            <c:numRef>
              <c:f>Лист1!$B$2:$B$5</c:f>
              <c:numCache>
                <c:formatCode>0.00%</c:formatCode>
                <c:ptCount val="4"/>
                <c:pt idx="0">
                  <c:v>3.4000000000000002E-2</c:v>
                </c:pt>
                <c:pt idx="1">
                  <c:v>4.1000000000000002E-2</c:v>
                </c:pt>
                <c:pt idx="2">
                  <c:v>4.2000000000000016E-2</c:v>
                </c:pt>
                <c:pt idx="3">
                  <c:v>1.2999999999999998E-2</c:v>
                </c:pt>
              </c:numCache>
            </c:numRef>
          </c:val>
        </c:ser>
        <c:ser>
          <c:idx val="1"/>
          <c:order val="1"/>
          <c:tx>
            <c:strRef>
              <c:f>Лист1!$C$1</c:f>
              <c:strCache>
                <c:ptCount val="1"/>
                <c:pt idx="0">
                  <c:v>ЧС</c:v>
                </c:pt>
              </c:strCache>
            </c:strRef>
          </c:tx>
          <c:invertIfNegative val="1"/>
          <c:dLbls>
            <c:showLegendKey val="1"/>
            <c:showVal val="1"/>
            <c:showCatName val="1"/>
            <c:showSerName val="1"/>
            <c:showPercent val="1"/>
            <c:showBubbleSize val="1"/>
            <c:showLeaderLines val="0"/>
          </c:dLbls>
          <c:cat>
            <c:strRef>
              <c:f>Лист1!$A$2:$A$5</c:f>
              <c:strCache>
                <c:ptCount val="4"/>
                <c:pt idx="0">
                  <c:v>2017-2018ж</c:v>
                </c:pt>
                <c:pt idx="1">
                  <c:v>2018-2019ж</c:v>
                </c:pt>
                <c:pt idx="2">
                  <c:v>2019-2020ж</c:v>
                </c:pt>
                <c:pt idx="3">
                  <c:v>2020-2021ж</c:v>
                </c:pt>
              </c:strCache>
            </c:strRef>
          </c:cat>
          <c:val>
            <c:numRef>
              <c:f>Лист1!$C$2:$C$5</c:f>
              <c:numCache>
                <c:formatCode>0.00%</c:formatCode>
                <c:ptCount val="4"/>
                <c:pt idx="0">
                  <c:v>1.0999999999999998E-2</c:v>
                </c:pt>
                <c:pt idx="1">
                  <c:v>6.0000000000000027E-3</c:v>
                </c:pt>
                <c:pt idx="2">
                  <c:v>7.0000000000000027E-3</c:v>
                </c:pt>
                <c:pt idx="3">
                  <c:v>0</c:v>
                </c:pt>
              </c:numCache>
            </c:numRef>
          </c:val>
        </c:ser>
        <c:dLbls>
          <c:showLegendKey val="0"/>
          <c:showVal val="0"/>
          <c:showCatName val="0"/>
          <c:showSerName val="0"/>
          <c:showPercent val="0"/>
          <c:showBubbleSize val="0"/>
        </c:dLbls>
        <c:gapWidth val="150"/>
        <c:shape val="cone"/>
        <c:axId val="230371328"/>
        <c:axId val="216179840"/>
        <c:axId val="0"/>
      </c:bar3DChart>
      <c:catAx>
        <c:axId val="230371328"/>
        <c:scaling>
          <c:orientation val="minMax"/>
        </c:scaling>
        <c:delete val="1"/>
        <c:axPos val="b"/>
        <c:majorTickMark val="cross"/>
        <c:minorTickMark val="cross"/>
        <c:tickLblPos val="nextTo"/>
        <c:crossAx val="216179840"/>
        <c:crosses val="autoZero"/>
        <c:auto val="1"/>
        <c:lblAlgn val="ctr"/>
        <c:lblOffset val="100"/>
        <c:noMultiLvlLbl val="1"/>
      </c:catAx>
      <c:valAx>
        <c:axId val="216179840"/>
        <c:scaling>
          <c:orientation val="minMax"/>
        </c:scaling>
        <c:delete val="1"/>
        <c:axPos val="l"/>
        <c:majorGridlines/>
        <c:numFmt formatCode="0.00%" sourceLinked="1"/>
        <c:majorTickMark val="cross"/>
        <c:minorTickMark val="cross"/>
        <c:tickLblPos val="nextTo"/>
        <c:crossAx val="230371328"/>
        <c:crosses val="autoZero"/>
        <c:crossBetween val="between"/>
      </c:valAx>
    </c:plotArea>
    <c:legend>
      <c:legendPos val="r"/>
      <c:layout/>
      <c:overlay val="1"/>
    </c:legend>
    <c:plotVisOnly val="1"/>
    <c:dispBlanksAs val="zero"/>
    <c:showDLblsOverMax val="1"/>
  </c:chart>
  <c:externalData r:id="rId1">
    <c:autoUpdate val="1"/>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roundedCorners val="1"/>
  <c:style val="2"/>
  <c:chart>
    <c:autoTitleDeleted val="1"/>
    <c:plotArea>
      <c:layout/>
      <c:barChart>
        <c:barDir val="col"/>
        <c:grouping val="stacked"/>
        <c:varyColors val="1"/>
        <c:ser>
          <c:idx val="2"/>
          <c:order val="3"/>
          <c:tx>
            <c:strRef>
              <c:f>Лист1!$C$1</c:f>
              <c:strCache>
                <c:ptCount val="1"/>
                <c:pt idx="0">
                  <c:v>Ряд 2</c:v>
                </c:pt>
              </c:strCache>
            </c:strRef>
          </c:tx>
          <c:invertIfNegative val="1"/>
          <c:cat>
            <c:strRef>
              <c:f>Лист1!$A$2:$A$5</c:f>
              <c:strCache>
                <c:ptCount val="4"/>
                <c:pt idx="0">
                  <c:v>2017-2018</c:v>
                </c:pt>
                <c:pt idx="1">
                  <c:v>2018-2019</c:v>
                </c:pt>
                <c:pt idx="2">
                  <c:v>2019-2020</c:v>
                </c:pt>
                <c:pt idx="3">
                  <c:v>2020-2021</c:v>
                </c:pt>
              </c:strCache>
            </c:strRef>
          </c:cat>
          <c:val>
            <c:numRef>
              <c:f>Лист1!$C$2:$C$5</c:f>
            </c:numRef>
          </c:val>
        </c:ser>
        <c:ser>
          <c:idx val="4"/>
          <c:order val="4"/>
          <c:tx>
            <c:strRef>
              <c:f>Лист1!$D$1</c:f>
              <c:strCache>
                <c:ptCount val="1"/>
                <c:pt idx="0">
                  <c:v>Ряд 3</c:v>
                </c:pt>
              </c:strCache>
            </c:strRef>
          </c:tx>
          <c:invertIfNegative val="1"/>
          <c:cat>
            <c:strRef>
              <c:f>Лист1!$A$2:$A$5</c:f>
              <c:strCache>
                <c:ptCount val="4"/>
                <c:pt idx="0">
                  <c:v>2017-2018</c:v>
                </c:pt>
                <c:pt idx="1">
                  <c:v>2018-2019</c:v>
                </c:pt>
                <c:pt idx="2">
                  <c:v>2019-2020</c:v>
                </c:pt>
                <c:pt idx="3">
                  <c:v>2020-2021</c:v>
                </c:pt>
              </c:strCache>
            </c:strRef>
          </c:cat>
          <c:val>
            <c:numRef>
              <c:f>Лист1!$D$2:$D$5</c:f>
              <c:numCache>
                <c:formatCode>General</c:formatCode>
                <c:ptCount val="4"/>
                <c:pt idx="0">
                  <c:v>2</c:v>
                </c:pt>
                <c:pt idx="1">
                  <c:v>2</c:v>
                </c:pt>
                <c:pt idx="2">
                  <c:v>3</c:v>
                </c:pt>
                <c:pt idx="3">
                  <c:v>5</c:v>
                </c:pt>
              </c:numCache>
            </c:numRef>
          </c:val>
        </c:ser>
        <c:ser>
          <c:idx val="0"/>
          <c:order val="0"/>
          <c:tx>
            <c:strRef>
              <c:f>Лист1!$B$1</c:f>
              <c:strCache>
                <c:ptCount val="1"/>
                <c:pt idx="0">
                  <c:v>Столбец1</c:v>
                </c:pt>
              </c:strCache>
            </c:strRef>
          </c:tx>
          <c:invertIfNegative val="1"/>
          <c:dLbls>
            <c:showLegendKey val="1"/>
            <c:showVal val="1"/>
            <c:showCatName val="1"/>
            <c:showSerName val="1"/>
            <c:showPercent val="1"/>
            <c:showBubbleSize val="1"/>
            <c:showLeaderLines val="0"/>
          </c:dLbls>
          <c:cat>
            <c:strRef>
              <c:f>Лист1!$A$2:$A$5</c:f>
              <c:strCache>
                <c:ptCount val="4"/>
                <c:pt idx="0">
                  <c:v>2017-2018</c:v>
                </c:pt>
                <c:pt idx="1">
                  <c:v>2018-2019</c:v>
                </c:pt>
                <c:pt idx="2">
                  <c:v>2019-2020</c:v>
                </c:pt>
                <c:pt idx="3">
                  <c:v>2020-2021</c:v>
                </c:pt>
              </c:strCache>
            </c:strRef>
          </c:cat>
          <c:val>
            <c:numRef>
              <c:f>Лист1!$B$2:$B$5</c:f>
              <c:numCache>
                <c:formatCode>General</c:formatCode>
                <c:ptCount val="4"/>
                <c:pt idx="0">
                  <c:v>12</c:v>
                </c:pt>
                <c:pt idx="1">
                  <c:v>14</c:v>
                </c:pt>
                <c:pt idx="2">
                  <c:v>8</c:v>
                </c:pt>
                <c:pt idx="3">
                  <c:v>11</c:v>
                </c:pt>
              </c:numCache>
            </c:numRef>
          </c:val>
        </c:ser>
        <c:ser>
          <c:idx val="1"/>
          <c:order val="1"/>
          <c:tx>
            <c:strRef>
              <c:f>Лист1!$C$1</c:f>
              <c:strCache>
                <c:ptCount val="1"/>
                <c:pt idx="0">
                  <c:v>Ряд 2</c:v>
                </c:pt>
              </c:strCache>
            </c:strRef>
          </c:tx>
          <c:invertIfNegative val="1"/>
          <c:cat>
            <c:strRef>
              <c:f>Лист1!$A$2:$A$5</c:f>
              <c:strCache>
                <c:ptCount val="4"/>
                <c:pt idx="0">
                  <c:v>2017-2018</c:v>
                </c:pt>
                <c:pt idx="1">
                  <c:v>2018-2019</c:v>
                </c:pt>
                <c:pt idx="2">
                  <c:v>2019-2020</c:v>
                </c:pt>
                <c:pt idx="3">
                  <c:v>2020-2021</c:v>
                </c:pt>
              </c:strCache>
            </c:strRef>
          </c:cat>
          <c:val>
            <c:numRef>
              <c:f>Лист1!$C$2:$C$5</c:f>
            </c:numRef>
          </c:val>
        </c:ser>
        <c:ser>
          <c:idx val="3"/>
          <c:order val="2"/>
          <c:tx>
            <c:strRef>
              <c:f>Лист1!$E$1</c:f>
              <c:strCache>
                <c:ptCount val="1"/>
                <c:pt idx="0">
                  <c:v>Столбец2</c:v>
                </c:pt>
              </c:strCache>
            </c:strRef>
          </c:tx>
          <c:invertIfNegative val="1"/>
          <c:cat>
            <c:strRef>
              <c:f>Лист1!$A$2:$A$5</c:f>
              <c:strCache>
                <c:ptCount val="4"/>
                <c:pt idx="0">
                  <c:v>2017-2018</c:v>
                </c:pt>
                <c:pt idx="1">
                  <c:v>2018-2019</c:v>
                </c:pt>
                <c:pt idx="2">
                  <c:v>2019-2020</c:v>
                </c:pt>
                <c:pt idx="3">
                  <c:v>2020-2021</c:v>
                </c:pt>
              </c:strCache>
            </c:strRef>
          </c:cat>
          <c:val>
            <c:numRef>
              <c:f>Лист1!$E$2:$E$5</c:f>
              <c:numCache>
                <c:formatCode>General</c:formatCode>
                <c:ptCount val="4"/>
              </c:numCache>
            </c:numRef>
          </c:val>
        </c:ser>
        <c:dLbls>
          <c:showLegendKey val="0"/>
          <c:showVal val="0"/>
          <c:showCatName val="0"/>
          <c:showSerName val="0"/>
          <c:showPercent val="0"/>
          <c:showBubbleSize val="0"/>
        </c:dLbls>
        <c:gapWidth val="150"/>
        <c:overlap val="100"/>
        <c:axId val="230374912"/>
        <c:axId val="216182720"/>
      </c:barChart>
      <c:catAx>
        <c:axId val="230374912"/>
        <c:scaling>
          <c:orientation val="minMax"/>
        </c:scaling>
        <c:delete val="1"/>
        <c:axPos val="b"/>
        <c:majorTickMark val="cross"/>
        <c:minorTickMark val="cross"/>
        <c:tickLblPos val="nextTo"/>
        <c:crossAx val="216182720"/>
        <c:crosses val="autoZero"/>
        <c:auto val="1"/>
        <c:lblAlgn val="ctr"/>
        <c:lblOffset val="100"/>
        <c:noMultiLvlLbl val="1"/>
      </c:catAx>
      <c:valAx>
        <c:axId val="216182720"/>
        <c:scaling>
          <c:orientation val="minMax"/>
        </c:scaling>
        <c:delete val="1"/>
        <c:axPos val="l"/>
        <c:majorGridlines/>
        <c:numFmt formatCode="General" sourceLinked="1"/>
        <c:majorTickMark val="cross"/>
        <c:minorTickMark val="cross"/>
        <c:tickLblPos val="nextTo"/>
        <c:crossAx val="230374912"/>
        <c:crosses val="autoZero"/>
        <c:crossBetween val="between"/>
      </c:valAx>
    </c:plotArea>
    <c:plotVisOnly val="1"/>
    <c:dispBlanksAs val="zero"/>
    <c:showDLblsOverMax val="1"/>
  </c:chart>
  <c:externalData r:id="rId1">
    <c:autoUpdate val="1"/>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2F2558-44EE-432E-B66D-8C0EEE01CA64}" type="datetimeFigureOut">
              <a:rPr lang="ru-RU" smtClean="0"/>
              <a:pPr/>
              <a:t>08.04.2021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19C12A-99CE-454A-B779-C33F1400C52E}" type="slidenum">
              <a:rPr lang="ru-RU" smtClean="0"/>
              <a:pPr/>
              <a:t>‹#›</a:t>
            </a:fld>
            <a:endParaRPr lang="ru-RU"/>
          </a:p>
        </p:txBody>
      </p:sp>
    </p:spTree>
    <p:extLst>
      <p:ext uri="{BB962C8B-B14F-4D97-AF65-F5344CB8AC3E}">
        <p14:creationId xmlns:p14="http://schemas.microsoft.com/office/powerpoint/2010/main" val="3038029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dirty="0" smtClean="0"/>
              <a:t>Сәлеметсіздерме</a:t>
            </a:r>
            <a:r>
              <a:rPr lang="kk-KZ" baseline="0" dirty="0" smtClean="0"/>
              <a:t> әріптестер! Қайырлы күн!!! Бүгінгі ...</a:t>
            </a:r>
            <a:r>
              <a:rPr lang="kk-KZ" sz="1200" b="1" dirty="0" smtClean="0">
                <a:solidFill>
                  <a:srgbClr val="FF0000"/>
                </a:solidFill>
                <a:latin typeface="Times New Roman" pitchFamily="18" charset="0"/>
                <a:cs typeface="Times New Roman" pitchFamily="18" charset="0"/>
              </a:rPr>
              <a:t> Мұнайлы ауданы бойынша психологиялық  қызметтің тиімді әдіс-тәсілдері</a:t>
            </a:r>
            <a:endParaRPr lang="ru-RU" sz="1200" b="1" dirty="0" smtClean="0">
              <a:solidFill>
                <a:srgbClr val="FF0000"/>
              </a:solidFill>
              <a:latin typeface="Times New Roman" pitchFamily="18" charset="0"/>
              <a:cs typeface="Times New Roman" pitchFamily="18" charset="0"/>
            </a:endParaRPr>
          </a:p>
          <a:p>
            <a:r>
              <a:rPr lang="kk-KZ" baseline="0" dirty="0" smtClean="0"/>
              <a:t>атты тақырыпта сіздермен бірге болатын мен</a:t>
            </a:r>
            <a:r>
              <a:rPr lang="kk-KZ" sz="1200" b="1" dirty="0" smtClean="0">
                <a:solidFill>
                  <a:srgbClr val="002060"/>
                </a:solidFill>
                <a:latin typeface="Times New Roman" pitchFamily="18" charset="0"/>
                <a:cs typeface="Times New Roman" pitchFamily="18" charset="0"/>
              </a:rPr>
              <a:t> Спикер: </a:t>
            </a:r>
            <a:r>
              <a:rPr lang="kk-KZ" sz="1200" dirty="0" smtClean="0">
                <a:solidFill>
                  <a:srgbClr val="002060"/>
                </a:solidFill>
                <a:latin typeface="Times New Roman" pitchFamily="18" charset="0"/>
                <a:cs typeface="Times New Roman" pitchFamily="18" charset="0"/>
              </a:rPr>
              <a:t>Картбаева Г.Т</a:t>
            </a:r>
          </a:p>
          <a:p>
            <a:r>
              <a:rPr lang="kk-KZ" sz="1200" dirty="0" smtClean="0">
                <a:solidFill>
                  <a:srgbClr val="002060"/>
                </a:solidFill>
                <a:latin typeface="Times New Roman" pitchFamily="18" charset="0"/>
                <a:cs typeface="Times New Roman" pitchFamily="18" charset="0"/>
              </a:rPr>
              <a:t>№7 жалпы білім беру мектебінің педагог-психологы </a:t>
            </a:r>
            <a:r>
              <a:rPr lang="kk-KZ" sz="1200" b="1" dirty="0" smtClean="0">
                <a:solidFill>
                  <a:srgbClr val="002060"/>
                </a:solidFill>
                <a:latin typeface="Times New Roman" pitchFamily="18" charset="0"/>
                <a:cs typeface="Times New Roman" pitchFamily="18" charset="0"/>
              </a:rPr>
              <a:t>Санаты:</a:t>
            </a:r>
            <a:r>
              <a:rPr lang="kk-KZ" sz="1200" i="1" dirty="0" smtClean="0">
                <a:solidFill>
                  <a:srgbClr val="002060"/>
                </a:solidFill>
                <a:latin typeface="Times New Roman" pitchFamily="18" charset="0"/>
                <a:cs typeface="Times New Roman" pitchFamily="18" charset="0"/>
              </a:rPr>
              <a:t>І дәрежелі</a:t>
            </a:r>
            <a:r>
              <a:rPr lang="kk-KZ" sz="1200" i="1" baseline="0" dirty="0" smtClean="0">
                <a:solidFill>
                  <a:srgbClr val="002060"/>
                </a:solidFill>
                <a:latin typeface="Times New Roman" pitchFamily="18" charset="0"/>
                <a:cs typeface="Times New Roman" pitchFamily="18" charset="0"/>
              </a:rPr>
              <a:t> </a:t>
            </a:r>
            <a:r>
              <a:rPr lang="kk-KZ" sz="1200" b="1" dirty="0" smtClean="0">
                <a:solidFill>
                  <a:srgbClr val="002060"/>
                </a:solidFill>
                <a:latin typeface="Times New Roman" pitchFamily="18" charset="0"/>
                <a:cs typeface="Times New Roman" pitchFamily="18" charset="0"/>
              </a:rPr>
              <a:t>Жұмыс өтілі: </a:t>
            </a:r>
            <a:r>
              <a:rPr lang="kk-KZ" sz="1200" i="1" dirty="0" smtClean="0">
                <a:solidFill>
                  <a:srgbClr val="002060"/>
                </a:solidFill>
                <a:latin typeface="Times New Roman" pitchFamily="18" charset="0"/>
                <a:cs typeface="Times New Roman" pitchFamily="18" charset="0"/>
              </a:rPr>
              <a:t>15 жыл.  Ең алдымен Мұнайлы</a:t>
            </a:r>
            <a:r>
              <a:rPr lang="kk-KZ" sz="1200" i="1" baseline="0" dirty="0" smtClean="0">
                <a:solidFill>
                  <a:srgbClr val="002060"/>
                </a:solidFill>
                <a:latin typeface="Times New Roman" pitchFamily="18" charset="0"/>
                <a:cs typeface="Times New Roman" pitchFamily="18" charset="0"/>
              </a:rPr>
              <a:t> ауданы  бойынша   психологиялық  қызметтің  әдіс  тәсілдерімен   бөлісуге  мүмкіндік берген </a:t>
            </a:r>
            <a:r>
              <a:rPr lang="kk-KZ" sz="1200" i="1" dirty="0" smtClean="0">
                <a:solidFill>
                  <a:srgbClr val="002060"/>
                </a:solidFill>
                <a:latin typeface="Times New Roman" pitchFamily="18" charset="0"/>
                <a:cs typeface="Times New Roman" pitchFamily="18" charset="0"/>
              </a:rPr>
              <a:t>  облыстық  білім басқармасына алғыс білдіреміз </a:t>
            </a:r>
            <a:r>
              <a:rPr lang="kk-KZ" sz="1200" i="1" baseline="0" dirty="0" smtClean="0">
                <a:solidFill>
                  <a:srgbClr val="002060"/>
                </a:solidFill>
                <a:latin typeface="Times New Roman" pitchFamily="18" charset="0"/>
                <a:cs typeface="Times New Roman" pitchFamily="18" charset="0"/>
              </a:rPr>
              <a:t>!!!</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Тәлімгерлік мектебінің  жұмысын</a:t>
            </a:r>
            <a:r>
              <a:rPr lang="kk-KZ" baseline="0" dirty="0" smtClean="0"/>
              <a:t>  алға  басуын  қадағалау, нәтижесін  көрсету мақсатында  әр тәлімгердің  жас  мамандарының  психолог ретінде  қалыптасуының  деңгейін  көрсету мақсатында   НЕ? ҚАЙДА? ҚАШАН? Интелектуалды  сайыс ұйымдастырылды.</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Жас мамандарға тәлімгерлік  мектеп жетекшілік</a:t>
            </a:r>
            <a:r>
              <a:rPr lang="kk-KZ" baseline="0" dirty="0" smtClean="0"/>
              <a:t> жасайды. Тәлімгерлік мектебінің мақсаты  жаңадан  қызметке кіріскен  психологтарды қолдау. Тәлімгерлікке мамандық  бойынша  тәжірибелі мамандар  кандидатурасы әдістемелік кабинетте қаралып ұсынылады. Жаңадан келген маман  мәселесін  шешу бағытында,  кез келген  келеңсіз  жағдайдың  алдын алуда, жұмыстың жақсы ұйымдастырлып, үйлесім табыуына,   ең алдымен  жаңадан келген жас маманға бағыт беру, әдістемелік көмек беру мақсатында ауданда жұмыс жолға қойылған.</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Өз білімдерін  жетілдіру мақсатында </a:t>
            </a:r>
            <a:r>
              <a:rPr lang="kk-KZ" baseline="0" dirty="0" smtClean="0"/>
              <a:t> түрлі  бағытта  интеллектуалды сайыстар ұйымдастырылып отырады.</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Психологиялық қызметтің бір оңтайлы</a:t>
            </a:r>
            <a:r>
              <a:rPr lang="kk-KZ" baseline="0" dirty="0" smtClean="0"/>
              <a:t> нәтиже беретін  әдісінің түрі бұл Пед консилиум. Пед консилиум біздің ауданда  үлгермеуші оқушылармен, ықтималдығы қиындық  жағдайда  жүрген , дамуы  ерекшеліктері  кешіккен оқушылар, ерекше  назардан  тыс қалған ,оқушылармен  жүргізіліп отырады. Скрининг диагностикасының жүзеге асырылуы бірлескен мамандар арқылы жолға қойылған.</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“Психологиялық турнир” педагог психологтардың біліктіліктерін арттыру және санаттарын көтеру, озық тәжірибесі</a:t>
            </a:r>
            <a:r>
              <a:rPr lang="kk-KZ" baseline="0" dirty="0" smtClean="0"/>
              <a:t> бар психологтарды анықтау мақсатында   психологтардың  кәсіби деңгейі  санаттары көтерілді. Бұл жобаның  нәтижесі  тиімді  болғандықтан  тағы да қолға  алу  жоспарланып отыр.Куиз  программасы өте тиімді  кез келген  тесттіні  сол уақытта қорытындысын шығарып ұпайымен және дұрыс, дұрыс емес жауабымен шығаруға болады.</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Турнир нәтижесі  бойынша   аудандық  кәсіподақ  ұйымының  бағалы  сыйлықтарымен, білім бөлімінің  дипломдарымен</a:t>
            </a:r>
            <a:r>
              <a:rPr lang="kk-KZ" baseline="0" dirty="0" smtClean="0"/>
              <a:t>  марапатталды.</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Қазіргі</a:t>
            </a:r>
            <a:r>
              <a:rPr lang="kk-KZ" baseline="0" dirty="0" smtClean="0"/>
              <a:t> таңда  басты мәселе білім сапасын арттыру, осы бағытта педагог психологтар орасан зор жұмыс жасап жатыр,  білім беру бағдарламаларында қиындық келтіретін  балаларды қолдаудың әдіс  тәсілдерінің  бірі    диагностикалық жұмыстар, оның  ішінде  оқушылардың  ұсақ саусақ  моторикасын дамыту  жұмыстары №6,8  мектепте жолға қойылған.  </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Ауданымыздағы  инклюзив  оқушылармен  жұмыс</a:t>
            </a:r>
            <a:r>
              <a:rPr lang="kk-KZ" baseline="0" dirty="0" smtClean="0"/>
              <a:t> жүргізу  мақсатында  семинарлар өткізіліп,  жаңа  форматта   кабинеттер  ашылуда. Ол да қуантарлық жағдай деуге болады.</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Ауданымызда білім беру ұйымдарының  4 мектебінде  инклюзив кабинет бар.   Барлық мектепте</a:t>
            </a:r>
            <a:r>
              <a:rPr lang="kk-KZ" baseline="0" dirty="0" smtClean="0"/>
              <a:t>  ашылу жоспарда тұр.</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19</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kumimoji="0" lang="ru-RU" sz="1200" b="0" i="0" u="none" strike="noStrike" kern="1200" cap="none" spc="0" normalizeH="0" baseline="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Психологиялық кеңес құрамы мүшелерімен алдын-алу</a:t>
            </a:r>
            <a:r>
              <a:rPr kumimoji="0" lang="ru-RU" sz="1200" b="0" i="0" u="none" strike="noStrike" kern="1200" cap="none" spc="0" normalizeH="0" baseline="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baseline="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бағытындағы жасалатын</a:t>
            </a:r>
            <a:r>
              <a:rPr kumimoji="0" lang="ru-RU" sz="1200" b="0" i="0" u="none" strike="noStrike" kern="1200" cap="none" spc="0" normalizeH="0" baseline="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baseline="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жұмыстар туралы</a:t>
            </a:r>
            <a:r>
              <a:rPr kumimoji="0" lang="ru-RU" sz="1200" b="0" i="0" u="none" strike="noStrike" kern="1200" cap="none" spc="0" normalizeH="0" baseline="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baseline="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кеңестер,тәжірибе</a:t>
            </a:r>
            <a:r>
              <a:rPr kumimoji="0" lang="ru-RU" sz="1200" b="0"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алмасу</a:t>
            </a:r>
            <a:r>
              <a:rPr kumimoji="0" lang="ru-RU" sz="1200" b="0" i="0" u="none" strike="noStrike" kern="1200" cap="none" spc="0" normalizeH="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аптасына</a:t>
            </a:r>
            <a:r>
              <a:rPr kumimoji="0" lang="ru-RU" sz="1200" b="0" i="0" u="none" strike="noStrike" kern="1200" cap="none" spc="0" normalizeH="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1 </a:t>
            </a:r>
            <a:r>
              <a:rPr kumimoji="0" lang="ru-RU" sz="1200" b="0"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рет</a:t>
            </a:r>
            <a:r>
              <a:rPr kumimoji="0" lang="ru-RU" sz="1200" b="0" i="0" u="none" strike="noStrike" kern="1200" cap="none" spc="0" normalizeH="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зум</a:t>
            </a:r>
            <a:r>
              <a:rPr kumimoji="0" lang="ru-RU" sz="1200" b="0" i="0" u="none" strike="noStrike" kern="1200" cap="none" spc="0" normalizeH="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платформасында</a:t>
            </a:r>
            <a:r>
              <a:rPr kumimoji="0" lang="ru-RU" sz="1200" b="0" i="0" u="none" strike="noStrike" kern="1200" cap="none" spc="0" normalizeH="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немесе</a:t>
            </a:r>
            <a:r>
              <a:rPr kumimoji="0" lang="ru-RU" sz="1200" b="0" i="0" u="none" strike="noStrike" kern="1200" cap="none" spc="0" normalizeH="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кеңес  отырысы</a:t>
            </a:r>
            <a:r>
              <a:rPr kumimoji="0" lang="ru-RU" sz="1200" b="0" i="0" u="none" strike="noStrike" kern="1200" cap="none" spc="0" normalizeH="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түрінде өтеді</a:t>
            </a:r>
            <a:r>
              <a:rPr kumimoji="0" lang="ru-RU" sz="1200" b="0" i="0" u="none" strike="noStrike" kern="1200" cap="none" spc="0" normalizeH="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a:t>
            </a:r>
            <a:r>
              <a:rPr kumimoji="0" lang="ru-RU" sz="1200" b="0"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Кеңесте </a:t>
            </a:r>
            <a:r>
              <a:rPr kumimoji="0" lang="ru-RU" sz="1200" b="0" i="0" u="none" strike="noStrike" kern="1200" cap="none" spc="0" normalizeH="0" baseline="0" noProof="0" dirty="0" err="1"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 жоспардағы мәселелер талқыланып,  ұсыныстар  айтылады</a:t>
            </a:r>
            <a:r>
              <a:rPr kumimoji="0" lang="ru-RU" sz="1200" b="0" i="0" u="none" strike="noStrike" kern="1200" cap="none" spc="0" normalizeH="0" baseline="0" noProof="0" dirty="0" smtClean="0">
                <a:ln>
                  <a:noFill/>
                </a:ln>
                <a:solidFill>
                  <a:srgbClr val="00B050"/>
                </a:solidFill>
                <a:effectLst>
                  <a:outerShdw blurRad="38100" dist="38100" dir="2700000" algn="tl">
                    <a:srgbClr val="C0C0C0"/>
                  </a:outerShdw>
                </a:effectLst>
                <a:uLnTx/>
                <a:uFillTx/>
                <a:latin typeface="Times New Roman" pitchFamily="18" charset="0"/>
                <a:ea typeface="+mn-ea"/>
                <a:cs typeface="Times New Roman" pitchFamily="18" charset="0"/>
              </a:rPr>
              <a:t>.</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20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Мен алғашқы сөзімді ресейдің</a:t>
            </a:r>
            <a:r>
              <a:rPr lang="kk-KZ" baseline="0" dirty="0" smtClean="0"/>
              <a:t>  </a:t>
            </a:r>
            <a:r>
              <a:rPr lang="kk-KZ" dirty="0" smtClean="0"/>
              <a:t>ұлы педагогы</a:t>
            </a:r>
            <a:r>
              <a:rPr lang="kk-KZ" baseline="0" dirty="0" smtClean="0"/>
              <a:t> К.Д.Ушинскийдің  сөзімен бастағалы отырмын.  “Өзінің ішкі сарайына көз жүгірте білетін адам-психологияның  дап-дайын дәрісі” деген екен..</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Ата аналармен жұмыс  психологиялық қызметтің  басты</a:t>
            </a:r>
            <a:r>
              <a:rPr lang="kk-KZ" baseline="0" dirty="0" smtClean="0"/>
              <a:t> бағыттарының бірі. </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21</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Оралман  оқушылар мен  олардың  ата-аналарымен  жеке кеңестер,</a:t>
            </a:r>
            <a:r>
              <a:rPr lang="kk-KZ" baseline="0" dirty="0" smtClean="0"/>
              <a:t>  сұхбаттасу   жұмыстары  жоспарлы  түрде жүріп отыр. Мұнайлы ауданы өздеріңізге  белгілі  көші қон  процесі үнемі  жүріп отырғандықтан,  ата-аналарды да , балаларды да    ортаға  бейімдеу,  жұмыстары тоқтаусыз жүргізіледі. Тәрбие жөніндегі  орынбасарлары мен  бірге  аула клубтарына тарту, арнайы  жастар  орталығындағы  “Жанұя”  орталығына  шақыру  психологиялық  кеңестер беріліп отырады.</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23</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solidFill>
                  <a:srgbClr val="FF0000"/>
                </a:solidFill>
                <a:latin typeface="Times New Roman" panose="02020603050405020304" pitchFamily="18" charset="0"/>
                <a:cs typeface="Times New Roman" panose="02020603050405020304" pitchFamily="18" charset="0"/>
              </a:rPr>
              <a:t>Ең</a:t>
            </a:r>
            <a:r>
              <a:rPr lang="kk-KZ" baseline="0" dirty="0" smtClean="0">
                <a:solidFill>
                  <a:srgbClr val="FF0000"/>
                </a:solidFill>
                <a:latin typeface="Times New Roman" panose="02020603050405020304" pitchFamily="18" charset="0"/>
                <a:cs typeface="Times New Roman" panose="02020603050405020304" pitchFamily="18" charset="0"/>
              </a:rPr>
              <a:t>  биылғы  жылғы  үлкен  жұмысымыз  жобамыз десек те болады.  Кәмелетке толмағандар  арасындағы  жасөспірімдердің   физикалық және  психикалық денсаулығын нығайту  мақсатында  ЮНИСЕФ  ұйымы  бағдарламасының   №8,16   сұрақтары  арқылы  </a:t>
            </a:r>
            <a:r>
              <a:rPr lang="en-US" dirty="0" smtClean="0">
                <a:solidFill>
                  <a:srgbClr val="FF0000"/>
                </a:solidFill>
                <a:latin typeface="Times New Roman" panose="02020603050405020304" pitchFamily="18" charset="0"/>
                <a:cs typeface="Times New Roman" panose="02020603050405020304" pitchFamily="18" charset="0"/>
              </a:rPr>
              <a:t>GOOGLE</a:t>
            </a:r>
            <a:r>
              <a:rPr lang="kk-KZ" baseline="0" dirty="0" smtClean="0">
                <a:solidFill>
                  <a:srgbClr val="FF0000"/>
                </a:solidFill>
                <a:latin typeface="Times New Roman" panose="02020603050405020304" pitchFamily="18" charset="0"/>
                <a:cs typeface="Times New Roman" panose="02020603050405020304" pitchFamily="18" charset="0"/>
              </a:rPr>
              <a:t>  платформасында </a:t>
            </a:r>
            <a:r>
              <a:rPr lang="kk-KZ" dirty="0" smtClean="0">
                <a:solidFill>
                  <a:srgbClr val="FF0000"/>
                </a:solidFill>
                <a:latin typeface="Times New Roman" panose="02020603050405020304" pitchFamily="18" charset="0"/>
                <a:cs typeface="Times New Roman" panose="02020603050405020304" pitchFamily="18" charset="0"/>
              </a:rPr>
              <a:t>  сауалнама  қашықтықтан оқу кезінде оқушылардан  алу тиімді болды, себебі қашықтықтан онлайн түрінде  алуға  тура  келгендіктен</a:t>
            </a:r>
            <a:r>
              <a:rPr lang="kk-KZ" baseline="0" dirty="0" smtClean="0">
                <a:solidFill>
                  <a:srgbClr val="FF0000"/>
                </a:solidFill>
                <a:latin typeface="Times New Roman" panose="02020603050405020304" pitchFamily="18" charset="0"/>
                <a:cs typeface="Times New Roman" panose="02020603050405020304" pitchFamily="18" charset="0"/>
              </a:rPr>
              <a:t>  аудандағы  шығармашылық  топ ақылдасып,  №6  жалпы  білім беру  орта мектебінің  психологы  Қ.Қиянованың  ұсынысымен  осы платформамен барлық  білім беру  ұйымдары  жұмыс жасады. Нәтижесі жақсы себебі платформа бойынша депрессия, сресстегі, әлеуметтік жағдайдағы, мінез  құлықтағы  үйлеспеушіліктерін  анықтадық.</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24</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25</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err="1" smtClean="0">
                <a:solidFill>
                  <a:srgbClr val="002060"/>
                </a:solidFill>
                <a:latin typeface="Times New Roman" panose="02020603050405020304" pitchFamily="18" charset="0"/>
                <a:cs typeface="Times New Roman" panose="02020603050405020304" pitchFamily="18" charset="0"/>
              </a:rPr>
              <a:t>Ағымдағы жылдың қараша айының </a:t>
            </a:r>
            <a:r>
              <a:rPr lang="ru-RU" sz="1200" dirty="0" smtClean="0">
                <a:solidFill>
                  <a:srgbClr val="002060"/>
                </a:solidFill>
                <a:latin typeface="Times New Roman" panose="02020603050405020304" pitchFamily="18" charset="0"/>
                <a:cs typeface="Times New Roman" panose="02020603050405020304" pitchFamily="18" charset="0"/>
              </a:rPr>
              <a:t>17-19 </a:t>
            </a:r>
            <a:r>
              <a:rPr lang="ru-RU" sz="1200" dirty="0" err="1" smtClean="0">
                <a:solidFill>
                  <a:srgbClr val="002060"/>
                </a:solidFill>
                <a:latin typeface="Times New Roman" panose="02020603050405020304" pitchFamily="18" charset="0"/>
                <a:cs typeface="Times New Roman" panose="02020603050405020304" pitchFamily="18" charset="0"/>
              </a:rPr>
              <a:t>ы</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аралығында аудандық білім</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үйлестіру орталығының </a:t>
            </a:r>
            <a:r>
              <a:rPr lang="ru-RU" sz="1200" dirty="0" smtClean="0">
                <a:solidFill>
                  <a:srgbClr val="002060"/>
                </a:solidFill>
                <a:latin typeface="Times New Roman" panose="02020603050405020304" pitchFamily="18" charset="0"/>
                <a:cs typeface="Times New Roman" panose="02020603050405020304" pitchFamily="18" charset="0"/>
              </a:rPr>
              <a:t>2020 </a:t>
            </a:r>
            <a:r>
              <a:rPr lang="ru-RU" sz="1200" dirty="0" err="1" smtClean="0">
                <a:solidFill>
                  <a:srgbClr val="002060"/>
                </a:solidFill>
                <a:latin typeface="Times New Roman" panose="02020603050405020304" pitchFamily="18" charset="0"/>
                <a:cs typeface="Times New Roman" panose="02020603050405020304" pitchFamily="18" charset="0"/>
              </a:rPr>
              <a:t>жылғы іс</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шаралар</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жоспарына</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сәйкес</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Жасөспірімдік кезеңдегі физикалық және психикалық денсаулығын нығайту</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тақырыбында </a:t>
            </a:r>
            <a:r>
              <a:rPr lang="ru-RU" sz="1200" dirty="0" smtClean="0">
                <a:solidFill>
                  <a:srgbClr val="002060"/>
                </a:solidFill>
                <a:latin typeface="Times New Roman" panose="02020603050405020304" pitchFamily="18" charset="0"/>
                <a:cs typeface="Times New Roman" panose="02020603050405020304" pitchFamily="18" charset="0"/>
              </a:rPr>
              <a:t>3 </a:t>
            </a:r>
            <a:r>
              <a:rPr lang="ru-RU" sz="1200" dirty="0" err="1" smtClean="0">
                <a:solidFill>
                  <a:srgbClr val="002060"/>
                </a:solidFill>
                <a:latin typeface="Times New Roman" panose="02020603050405020304" pitchFamily="18" charset="0"/>
                <a:cs typeface="Times New Roman" panose="02020603050405020304" pitchFamily="18" charset="0"/>
              </a:rPr>
              <a:t>күндік аудандық вебинар</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педагог-психологтарға ұйымдастырылды</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Мақсаты: жасөспірімдік кезеңдегі физикалық және психикалық денсаулығын нығайту, суицидтік</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мінез-құлықтарының алдын-алу</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психологиялық педагогикалық көмекті ұйымдастыру және әдістемелік көмек </a:t>
            </a:r>
            <a:r>
              <a:rPr lang="ru-RU" sz="1200" dirty="0" smtClean="0">
                <a:solidFill>
                  <a:srgbClr val="002060"/>
                </a:solidFill>
                <a:latin typeface="Times New Roman" panose="02020603050405020304" pitchFamily="18" charset="0"/>
                <a:cs typeface="Times New Roman" panose="02020603050405020304" pitchFamily="18" charset="0"/>
              </a:rPr>
              <a:t>беру, </a:t>
            </a:r>
            <a:r>
              <a:rPr lang="ru-RU" sz="1200" dirty="0" err="1" smtClean="0">
                <a:solidFill>
                  <a:srgbClr val="002060"/>
                </a:solidFill>
                <a:latin typeface="Times New Roman" panose="02020603050405020304" pitchFamily="18" charset="0"/>
                <a:cs typeface="Times New Roman" panose="02020603050405020304" pitchFamily="18" charset="0"/>
              </a:rPr>
              <a:t>сонымен</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қатар жаңадан келген</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және бағдарламадан өтпеген мамандарды</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қайта даярлау</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Вебинарға барлығы </a:t>
            </a:r>
            <a:r>
              <a:rPr lang="ru-RU" sz="1200" dirty="0" smtClean="0">
                <a:solidFill>
                  <a:srgbClr val="002060"/>
                </a:solidFill>
                <a:latin typeface="Times New Roman" panose="02020603050405020304" pitchFamily="18" charset="0"/>
                <a:cs typeface="Times New Roman" panose="02020603050405020304" pitchFamily="18" charset="0"/>
              </a:rPr>
              <a:t>11 педагог-психолог </a:t>
            </a:r>
            <a:r>
              <a:rPr lang="ru-RU" sz="1200" dirty="0" err="1" smtClean="0">
                <a:solidFill>
                  <a:srgbClr val="002060"/>
                </a:solidFill>
                <a:latin typeface="Times New Roman" panose="02020603050405020304" pitchFamily="18" charset="0"/>
                <a:cs typeface="Times New Roman" panose="02020603050405020304" pitchFamily="18" charset="0"/>
              </a:rPr>
              <a:t>қатысты</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Вебинарды</a:t>
            </a:r>
            <a:r>
              <a:rPr lang="ru-RU" sz="1200" dirty="0" smtClean="0">
                <a:solidFill>
                  <a:srgbClr val="002060"/>
                </a:solidFill>
                <a:latin typeface="Times New Roman" panose="02020603050405020304" pitchFamily="18" charset="0"/>
                <a:cs typeface="Times New Roman" panose="02020603050405020304" pitchFamily="18" charset="0"/>
              </a:rPr>
              <a:t> 2 тренер №6 орта </a:t>
            </a:r>
            <a:r>
              <a:rPr lang="ru-RU" sz="1200" dirty="0" err="1" smtClean="0">
                <a:solidFill>
                  <a:srgbClr val="002060"/>
                </a:solidFill>
                <a:latin typeface="Times New Roman" panose="02020603050405020304" pitchFamily="18" charset="0"/>
                <a:cs typeface="Times New Roman" panose="02020603050405020304" pitchFamily="18" charset="0"/>
              </a:rPr>
              <a:t>мектеп</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психологі</a:t>
            </a:r>
            <a:r>
              <a:rPr lang="ru-RU" sz="1200" dirty="0" smtClean="0">
                <a:solidFill>
                  <a:srgbClr val="002060"/>
                </a:solidFill>
                <a:latin typeface="Times New Roman" panose="02020603050405020304" pitchFamily="18" charset="0"/>
                <a:cs typeface="Times New Roman" panose="02020603050405020304" pitchFamily="18" charset="0"/>
              </a:rPr>
              <a:t> Қ.</a:t>
            </a:r>
            <a:r>
              <a:rPr lang="ru-RU" sz="1200" dirty="0" err="1" smtClean="0">
                <a:solidFill>
                  <a:srgbClr val="002060"/>
                </a:solidFill>
                <a:latin typeface="Times New Roman" panose="02020603050405020304" pitchFamily="18" charset="0"/>
                <a:cs typeface="Times New Roman" panose="02020603050405020304" pitchFamily="18" charset="0"/>
              </a:rPr>
              <a:t>Қиянов </a:t>
            </a:r>
            <a:r>
              <a:rPr lang="ru-RU" sz="1200" dirty="0" smtClean="0">
                <a:solidFill>
                  <a:srgbClr val="002060"/>
                </a:solidFill>
                <a:latin typeface="Times New Roman" panose="02020603050405020304" pitchFamily="18" charset="0"/>
                <a:cs typeface="Times New Roman" panose="02020603050405020304" pitchFamily="18" charset="0"/>
              </a:rPr>
              <a:t>мен №12 орта </a:t>
            </a:r>
            <a:r>
              <a:rPr lang="ru-RU" sz="1200" dirty="0" err="1" smtClean="0">
                <a:solidFill>
                  <a:srgbClr val="002060"/>
                </a:solidFill>
                <a:latin typeface="Times New Roman" panose="02020603050405020304" pitchFamily="18" charset="0"/>
                <a:cs typeface="Times New Roman" panose="02020603050405020304" pitchFamily="18" charset="0"/>
              </a:rPr>
              <a:t>мектеп</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психологі</a:t>
            </a:r>
            <a:r>
              <a:rPr lang="ru-RU" sz="1200" dirty="0" smtClean="0">
                <a:solidFill>
                  <a:srgbClr val="002060"/>
                </a:solidFill>
                <a:latin typeface="Times New Roman" panose="02020603050405020304" pitchFamily="18" charset="0"/>
                <a:cs typeface="Times New Roman" panose="02020603050405020304" pitchFamily="18" charset="0"/>
              </a:rPr>
              <a:t> С.</a:t>
            </a:r>
            <a:r>
              <a:rPr lang="ru-RU" sz="1200" dirty="0" err="1" smtClean="0">
                <a:solidFill>
                  <a:srgbClr val="002060"/>
                </a:solidFill>
                <a:latin typeface="Times New Roman" panose="02020603050405020304" pitchFamily="18" charset="0"/>
                <a:cs typeface="Times New Roman" panose="02020603050405020304" pitchFamily="18" charset="0"/>
              </a:rPr>
              <a:t>Төлегенова өткізді</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Жалпы</a:t>
            </a:r>
            <a:r>
              <a:rPr lang="ru-RU" sz="1200" dirty="0" smtClean="0">
                <a:solidFill>
                  <a:srgbClr val="002060"/>
                </a:solidFill>
                <a:latin typeface="Times New Roman" panose="02020603050405020304" pitchFamily="18" charset="0"/>
                <a:cs typeface="Times New Roman" panose="02020603050405020304" pitchFamily="18" charset="0"/>
              </a:rPr>
              <a:t>  осы </a:t>
            </a:r>
            <a:r>
              <a:rPr lang="ru-RU" sz="1200" dirty="0" err="1" smtClean="0">
                <a:solidFill>
                  <a:srgbClr val="002060"/>
                </a:solidFill>
                <a:latin typeface="Times New Roman" panose="02020603050405020304" pitchFamily="18" charset="0"/>
                <a:cs typeface="Times New Roman" panose="02020603050405020304" pitchFamily="18" charset="0"/>
              </a:rPr>
              <a:t>екі</a:t>
            </a:r>
            <a:r>
              <a:rPr lang="ru-RU" sz="1200" dirty="0" smtClean="0">
                <a:solidFill>
                  <a:srgbClr val="002060"/>
                </a:solidFill>
                <a:latin typeface="Times New Roman" panose="02020603050405020304" pitchFamily="18" charset="0"/>
                <a:cs typeface="Times New Roman" panose="02020603050405020304" pitchFamily="18" charset="0"/>
              </a:rPr>
              <a:t> тренер </a:t>
            </a:r>
            <a:r>
              <a:rPr lang="ru-RU" sz="1200" dirty="0" err="1" smtClean="0">
                <a:solidFill>
                  <a:srgbClr val="002060"/>
                </a:solidFill>
                <a:latin typeface="Times New Roman" panose="02020603050405020304" pitchFamily="18" charset="0"/>
                <a:cs typeface="Times New Roman" panose="02020603050405020304" pitchFamily="18" charset="0"/>
              </a:rPr>
              <a:t>жаңадан  келген</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жас</a:t>
            </a:r>
            <a:r>
              <a:rPr lang="ru-RU" sz="1200" dirty="0" smtClean="0">
                <a:solidFill>
                  <a:srgbClr val="002060"/>
                </a:solidFill>
                <a:latin typeface="Times New Roman" panose="02020603050405020304" pitchFamily="18" charset="0"/>
                <a:cs typeface="Times New Roman" panose="02020603050405020304" pitchFamily="18" charset="0"/>
              </a:rPr>
              <a:t> психолог </a:t>
            </a:r>
            <a:r>
              <a:rPr lang="ru-RU" sz="1200" dirty="0" err="1" smtClean="0">
                <a:solidFill>
                  <a:srgbClr val="002060"/>
                </a:solidFill>
                <a:latin typeface="Times New Roman" panose="02020603050405020304" pitchFamily="18" charset="0"/>
                <a:cs typeface="Times New Roman" panose="02020603050405020304" pitchFamily="18" charset="0"/>
              </a:rPr>
              <a:t>мамандарды</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қайта даярлау</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семинарынан</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өткізіп отырады</a:t>
            </a:r>
            <a:r>
              <a:rPr lang="ru-RU" sz="1200" dirty="0" smtClean="0">
                <a:solidFill>
                  <a:srgbClr val="002060"/>
                </a:solidFill>
                <a:latin typeface="Times New Roman" panose="02020603050405020304" pitchFamily="18" charset="0"/>
                <a:cs typeface="Times New Roman" panose="02020603050405020304" pitchFamily="18" charset="0"/>
              </a:rPr>
              <a:t>. </a:t>
            </a:r>
            <a:r>
              <a:rPr lang="ru-RU" sz="1200" dirty="0" err="1" smtClean="0">
                <a:solidFill>
                  <a:srgbClr val="002060"/>
                </a:solidFill>
                <a:latin typeface="Times New Roman" panose="02020603050405020304" pitchFamily="18" charset="0"/>
                <a:cs typeface="Times New Roman" panose="02020603050405020304" pitchFamily="18" charset="0"/>
              </a:rPr>
              <a:t>Аудандық </a:t>
            </a:r>
            <a:r>
              <a:rPr lang="ru-RU" sz="1200" baseline="0" dirty="0" err="1" smtClean="0">
                <a:solidFill>
                  <a:srgbClr val="002060"/>
                </a:solidFill>
                <a:latin typeface="Times New Roman" panose="02020603050405020304" pitchFamily="18" charset="0"/>
                <a:cs typeface="Times New Roman" panose="02020603050405020304" pitchFamily="18" charset="0"/>
              </a:rPr>
              <a:t> оқу әдістемелік  орталығының  сертификаттары</a:t>
            </a:r>
            <a:r>
              <a:rPr lang="ru-RU" sz="1200" baseline="0" dirty="0" smtClean="0">
                <a:solidFill>
                  <a:srgbClr val="002060"/>
                </a:solidFill>
                <a:latin typeface="Times New Roman" panose="02020603050405020304" pitchFamily="18" charset="0"/>
                <a:cs typeface="Times New Roman" panose="02020603050405020304" pitchFamily="18" charset="0"/>
              </a:rPr>
              <a:t>  </a:t>
            </a:r>
            <a:r>
              <a:rPr lang="ru-RU" sz="1200" baseline="0" dirty="0" err="1" smtClean="0">
                <a:solidFill>
                  <a:srgbClr val="002060"/>
                </a:solidFill>
                <a:latin typeface="Times New Roman" panose="02020603050405020304" pitchFamily="18" charset="0"/>
                <a:cs typeface="Times New Roman" panose="02020603050405020304" pitchFamily="18" charset="0"/>
              </a:rPr>
              <a:t>беріледі</a:t>
            </a:r>
            <a:r>
              <a:rPr lang="ru-RU" sz="1200" baseline="0" dirty="0" smtClean="0">
                <a:solidFill>
                  <a:srgbClr val="002060"/>
                </a:solidFill>
                <a:latin typeface="Times New Roman" panose="02020603050405020304" pitchFamily="18" charset="0"/>
                <a:cs typeface="Times New Roman" panose="02020603050405020304" pitchFamily="18" charset="0"/>
              </a:rPr>
              <a:t>.</a:t>
            </a:r>
            <a:endParaRPr lang="ru-RU" sz="1200" dirty="0" smtClean="0">
              <a:solidFill>
                <a:srgbClr val="002060"/>
              </a:solidFill>
              <a:latin typeface="Times New Roman" panose="02020603050405020304" pitchFamily="18"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27</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kk-KZ" dirty="0" smtClean="0"/>
              <a:t>Интернетке  тәуелділіктің  алдын алу бойынша  қауіпсіздің алдын алу мақсатында аудан мектептеріне  бұл да жоба ретінде  енгізіліп басталды. Фамили линк жобасы ата-ана баласының</a:t>
            </a:r>
            <a:r>
              <a:rPr lang="kk-KZ" baseline="0" dirty="0" smtClean="0"/>
              <a:t> қандай сайтқа, ютубта, ватсапта, тағы да басқа  әлеуметтік желіде </a:t>
            </a:r>
            <a:r>
              <a:rPr lang="kk-KZ" baseline="0" dirty="0" smtClean="0"/>
              <a:t>қандай және қанша  </a:t>
            </a:r>
            <a:r>
              <a:rPr lang="kk-KZ" baseline="0" dirty="0" smtClean="0"/>
              <a:t>уақыт отырғандығын  қадағалау мақсатында  алынған жұмыс. №6  мектеп  психологі Қ.Қиянованың </a:t>
            </a:r>
            <a:r>
              <a:rPr lang="kk-KZ" baseline="0" dirty="0" smtClean="0"/>
              <a:t>бастамасымен  </a:t>
            </a:r>
            <a:r>
              <a:rPr lang="kk-KZ" baseline="0" dirty="0" smtClean="0"/>
              <a:t>алдық. Егерде  түсінікті </a:t>
            </a:r>
            <a:r>
              <a:rPr lang="kk-KZ" baseline="0" dirty="0" smtClean="0"/>
              <a:t> болу  </a:t>
            </a:r>
            <a:r>
              <a:rPr lang="kk-KZ" baseline="0" dirty="0" smtClean="0"/>
              <a:t>үшін   видео ұсынуға болады.</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29</a:t>
            </a:fld>
            <a:endParaRPr lang="ru-RU"/>
          </a:p>
        </p:txBody>
      </p:sp>
    </p:spTree>
    <p:extLst>
      <p:ext uri="{BB962C8B-B14F-4D97-AF65-F5344CB8AC3E}">
        <p14:creationId xmlns:p14="http://schemas.microsoft.com/office/powerpoint/2010/main" val="3995412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kk-KZ" dirty="0" smtClean="0"/>
              <a:t>Кешенді жоспарды  аудандық барлық  ең</a:t>
            </a:r>
            <a:r>
              <a:rPr lang="kk-KZ" baseline="0" dirty="0" smtClean="0"/>
              <a:t> басты органдармен келісіп бекітіледі. Бұл жоспарда  барлық  келеңсіз жағдайдың  алдын алу   жұмыстары  бойынша  жоспар жасақталады. </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31</a:t>
            </a:fld>
            <a:endParaRPr lang="ru-RU"/>
          </a:p>
        </p:txBody>
      </p:sp>
    </p:spTree>
    <p:extLst>
      <p:ext uri="{BB962C8B-B14F-4D97-AF65-F5344CB8AC3E}">
        <p14:creationId xmlns:p14="http://schemas.microsoft.com/office/powerpoint/2010/main" val="800303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Ең</a:t>
            </a:r>
            <a:r>
              <a:rPr lang="kk-KZ" baseline="0" dirty="0" smtClean="0"/>
              <a:t>  алдымен  кез келген  қызметті  басшылыққа  алатын  құжат болады. Сол сияқты  </a:t>
            </a:r>
            <a:r>
              <a:rPr lang="kk-KZ" dirty="0" smtClean="0"/>
              <a:t>Психологиялық қызметті</a:t>
            </a:r>
            <a:r>
              <a:rPr lang="kk-KZ" baseline="0" dirty="0" smtClean="0"/>
              <a:t> көрсетуді  </a:t>
            </a:r>
            <a:r>
              <a:rPr lang="kk-KZ" dirty="0" smtClean="0"/>
              <a:t>ұйымдастыруда басшылыққа алынатын құқықтық құжаттар </a:t>
            </a:r>
            <a:r>
              <a:rPr lang="kk-KZ" baseline="0" dirty="0" smtClean="0"/>
              <a:t>  таныстырып өтейін. Осы құжаттар  арқылы психологиялық қызмет  жүзеге асырылады.</a:t>
            </a:r>
            <a:r>
              <a:rPr lang="kk-KZ" dirty="0" smtClean="0"/>
              <a:t> Психологиялық қызметтің мақсаты білім беру ұйымдарында білім алушылардың психологиялық денсаулығын</a:t>
            </a:r>
            <a:r>
              <a:rPr lang="kk-KZ" baseline="0" dirty="0" smtClean="0"/>
              <a:t> сақтау,қолайлы әлеуметтік –психологиялық жағдай жасау.</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Осы</a:t>
            </a:r>
            <a:r>
              <a:rPr lang="kk-KZ" baseline="0" dirty="0" smtClean="0"/>
              <a:t> негізгі  психологиялық  қызметтің  басым бағыттар.</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l"/>
            <a:r>
              <a:rPr lang="kk-KZ" sz="1200" b="1" dirty="0" smtClean="0">
                <a:solidFill>
                  <a:srgbClr val="002060"/>
                </a:solidFill>
                <a:latin typeface="Times New Roman" pitchFamily="18" charset="0"/>
                <a:cs typeface="Times New Roman" pitchFamily="18" charset="0"/>
              </a:rPr>
              <a:t>Мұнайлы аудандық психологтарының </a:t>
            </a:r>
            <a:r>
              <a:rPr lang="kk-KZ" sz="1200" b="1" baseline="0" dirty="0" smtClean="0">
                <a:solidFill>
                  <a:srgbClr val="002060"/>
                </a:solidFill>
                <a:latin typeface="Times New Roman" pitchFamily="18" charset="0"/>
                <a:cs typeface="Times New Roman" pitchFamily="18" charset="0"/>
              </a:rPr>
              <a:t>  </a:t>
            </a:r>
            <a:r>
              <a:rPr lang="kk-KZ" sz="1200" b="1" dirty="0" smtClean="0">
                <a:solidFill>
                  <a:srgbClr val="002060"/>
                </a:solidFill>
                <a:latin typeface="Times New Roman" pitchFamily="18" charset="0"/>
                <a:cs typeface="Times New Roman" pitchFamily="18" charset="0"/>
              </a:rPr>
              <a:t>сапалық көрсеткіші  бойынша барлық білім</a:t>
            </a:r>
            <a:r>
              <a:rPr lang="kk-KZ" sz="1200" b="1" baseline="0" dirty="0" smtClean="0">
                <a:solidFill>
                  <a:srgbClr val="002060"/>
                </a:solidFill>
                <a:latin typeface="Times New Roman" pitchFamily="18" charset="0"/>
                <a:cs typeface="Times New Roman" pitchFamily="18" charset="0"/>
              </a:rPr>
              <a:t> беру ұйымдары  психолог  мамандармен қамтамасыз  етілген.  Барлығы 33 психолог маман бар. 14 жалпы білім беру мектебі, 1 нимназия, 1 лицей, 1 жеке меншік  Смарт ілім мектебі, 1 кешкі мектеп бар.</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Барлық</a:t>
            </a:r>
            <a:r>
              <a:rPr lang="ru-RU" baseline="0" dirty="0" err="1" smtClean="0"/>
              <a:t> білім</a:t>
            </a:r>
            <a:r>
              <a:rPr lang="ru-RU" baseline="0" dirty="0" smtClean="0"/>
              <a:t> беру </a:t>
            </a:r>
            <a:r>
              <a:rPr lang="ru-RU" baseline="0" dirty="0" err="1" smtClean="0"/>
              <a:t>ұйымдарында   жыл</a:t>
            </a:r>
            <a:r>
              <a:rPr lang="ru-RU" baseline="0" dirty="0" smtClean="0"/>
              <a:t> </a:t>
            </a:r>
            <a:r>
              <a:rPr lang="ru-RU" baseline="0" dirty="0" err="1" smtClean="0"/>
              <a:t>сайын</a:t>
            </a:r>
            <a:r>
              <a:rPr lang="ru-RU" baseline="0" dirty="0" smtClean="0"/>
              <a:t> </a:t>
            </a:r>
            <a:r>
              <a:rPr lang="ru-RU" baseline="0" dirty="0" err="1" smtClean="0"/>
              <a:t>жүрмелі </a:t>
            </a:r>
            <a:r>
              <a:rPr lang="ru-RU" baseline="0" dirty="0" smtClean="0"/>
              <a:t>тренинг </a:t>
            </a:r>
            <a:r>
              <a:rPr lang="ru-RU" baseline="0" dirty="0" err="1" smtClean="0"/>
              <a:t>өтеді</a:t>
            </a:r>
            <a:r>
              <a:rPr lang="ru-RU" baseline="0" dirty="0" smtClean="0"/>
              <a:t>.   Педагог </a:t>
            </a:r>
            <a:r>
              <a:rPr lang="ru-RU" baseline="0" dirty="0" err="1" smtClean="0"/>
              <a:t>психологтар</a:t>
            </a:r>
            <a:r>
              <a:rPr lang="ru-RU" baseline="0" dirty="0" smtClean="0"/>
              <a:t> </a:t>
            </a:r>
            <a:r>
              <a:rPr lang="ru-RU" baseline="0" dirty="0" err="1" smtClean="0"/>
              <a:t>арнайы</a:t>
            </a:r>
            <a:r>
              <a:rPr lang="ru-RU" baseline="0" dirty="0" smtClean="0"/>
              <a:t> </a:t>
            </a:r>
            <a:r>
              <a:rPr lang="ru-RU" baseline="0" dirty="0" err="1" smtClean="0"/>
              <a:t>кесте</a:t>
            </a:r>
            <a:r>
              <a:rPr lang="ru-RU" baseline="0" dirty="0" smtClean="0"/>
              <a:t> </a:t>
            </a:r>
            <a:r>
              <a:rPr lang="ru-RU" baseline="0" dirty="0" err="1" smtClean="0"/>
              <a:t>бойынша</a:t>
            </a:r>
            <a:r>
              <a:rPr lang="ru-RU" baseline="0" dirty="0" smtClean="0"/>
              <a:t> </a:t>
            </a:r>
            <a:r>
              <a:rPr lang="ru-RU" baseline="0" dirty="0" err="1" smtClean="0"/>
              <a:t>бекітілген</a:t>
            </a:r>
            <a:r>
              <a:rPr lang="ru-RU" baseline="0" dirty="0" smtClean="0"/>
              <a:t> </a:t>
            </a:r>
            <a:r>
              <a:rPr lang="ru-RU" baseline="0" dirty="0" err="1" smtClean="0"/>
              <a:t>мектептермен</a:t>
            </a:r>
            <a:r>
              <a:rPr lang="ru-RU" baseline="0" dirty="0" smtClean="0"/>
              <a:t> </a:t>
            </a:r>
            <a:r>
              <a:rPr lang="ru-RU" baseline="0" dirty="0" err="1" smtClean="0"/>
              <a:t>алмасып</a:t>
            </a:r>
            <a:r>
              <a:rPr lang="ru-RU" baseline="0" dirty="0" smtClean="0"/>
              <a:t>  </a:t>
            </a:r>
            <a:r>
              <a:rPr lang="ru-RU" baseline="0" dirty="0" err="1" smtClean="0"/>
              <a:t>Қорытынды  аттесттау</a:t>
            </a:r>
            <a:r>
              <a:rPr lang="ru-RU" baseline="0" dirty="0" smtClean="0"/>
              <a:t>  </a:t>
            </a:r>
            <a:r>
              <a:rPr lang="ru-RU" baseline="0" dirty="0" err="1" smtClean="0"/>
              <a:t>бойынша</a:t>
            </a:r>
            <a:r>
              <a:rPr lang="ru-RU" baseline="0" dirty="0" smtClean="0"/>
              <a:t>  </a:t>
            </a:r>
            <a:r>
              <a:rPr lang="ru-RU" baseline="0" dirty="0" err="1" smtClean="0"/>
              <a:t>алдын</a:t>
            </a:r>
            <a:r>
              <a:rPr lang="ru-RU" baseline="0" dirty="0" smtClean="0"/>
              <a:t>  ала  </a:t>
            </a:r>
            <a:r>
              <a:rPr lang="ru-RU" baseline="0" dirty="0" err="1" smtClean="0"/>
              <a:t>тренингтер</a:t>
            </a:r>
            <a:r>
              <a:rPr lang="ru-RU" baseline="0" dirty="0" smtClean="0"/>
              <a:t>   </a:t>
            </a:r>
            <a:r>
              <a:rPr lang="ru-RU" baseline="0" dirty="0" err="1" smtClean="0"/>
              <a:t>жүргізіледі</a:t>
            </a:r>
            <a:r>
              <a:rPr lang="ru-RU" baseline="0" dirty="0" smtClean="0"/>
              <a:t>. </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Барлық  педагог  психологтармен ағарту</a:t>
            </a:r>
            <a:r>
              <a:rPr lang="kk-KZ" baseline="0" dirty="0" smtClean="0"/>
              <a:t>  жұмыстары  ұдайы жүргізіліп отырады, сонымен қатар денсаулықты нығайту мақсатында 25 желтоқсан Психологтар мерекесіне орай  жылда волейбол жарысын өткізу дәстүрге айналды.</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№12</a:t>
            </a:r>
            <a:r>
              <a:rPr lang="kk-KZ" baseline="0" dirty="0" smtClean="0"/>
              <a:t> жалпы  білім беру  мектебі   Салауатты өмір салтын  қалыптастыру  пилоттық  жобасына байланысты “Арт терпаиялық жұмыстарын”  жүзеге асырды.</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kk-KZ" dirty="0" smtClean="0"/>
              <a:t>Жас мамандар мен  тәлімгерлер жұмысы жолға қойылған және</a:t>
            </a:r>
            <a:r>
              <a:rPr lang="kk-KZ" baseline="0" dirty="0" smtClean="0"/>
              <a:t>  тәлімгермен  жас мамандар  арасындағы  қарым қатынасты нығайту мақсатында  жылда Жас мамандарға арналған  марафон ұйымдастырылады. Соның бір іс шарасы  “Жас маман психологтар слеті-2018”  байқауы. Бұл байқаудың нәтижесінде кәсіби деңгейін  көтере отырып,  аудандық  семинарларға , кеңестерге  белсене қатысып,  тәлімгердің  жұмысын  көрсету;</a:t>
            </a:r>
            <a:endParaRPr lang="ru-RU" dirty="0"/>
          </a:p>
        </p:txBody>
      </p:sp>
      <p:sp>
        <p:nvSpPr>
          <p:cNvPr id="4" name="Номер слайда 3"/>
          <p:cNvSpPr>
            <a:spLocks noGrp="1"/>
          </p:cNvSpPr>
          <p:nvPr>
            <p:ph type="sldNum" sz="quarter" idx="10"/>
          </p:nvPr>
        </p:nvSpPr>
        <p:spPr/>
        <p:txBody>
          <a:bodyPr/>
          <a:lstStyle/>
          <a:p>
            <a:fld id="{6519C12A-99CE-454A-B779-C33F1400C52E}"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725C68B6-61C2-468F-89AB-4B9F7531AA68}"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725C68B6-61C2-468F-89AB-4B9F7531AA68}"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5B106E36-FD25-4E2D-B0AA-010F637433A0}" type="datetimeFigureOut">
              <a:rPr lang="ru-RU" smtClean="0"/>
              <a:pPr/>
              <a:t>08.04.2021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725C68B6-61C2-468F-89AB-4B9F7531AA68}"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5B106E36-FD25-4E2D-B0AA-010F637433A0}" type="datetimeFigureOut">
              <a:rPr lang="ru-RU" smtClean="0"/>
              <a:pPr/>
              <a:t>08.04.2021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725C68B6-61C2-468F-89AB-4B9F7531AA68}"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24" y="357166"/>
            <a:ext cx="8001056" cy="1938992"/>
          </a:xfrm>
          <a:prstGeom prst="rect">
            <a:avLst/>
          </a:prstGeom>
          <a:noFill/>
        </p:spPr>
        <p:txBody>
          <a:bodyPr wrap="square" rtlCol="0">
            <a:spAutoFit/>
          </a:bodyPr>
          <a:lstStyle/>
          <a:p>
            <a:pPr algn="ctr"/>
            <a:r>
              <a:rPr lang="kk-KZ" sz="4000" b="1" dirty="0" smtClean="0">
                <a:solidFill>
                  <a:srgbClr val="FF0000"/>
                </a:solidFill>
                <a:latin typeface="Times New Roman" pitchFamily="18" charset="0"/>
                <a:cs typeface="Times New Roman" pitchFamily="18" charset="0"/>
              </a:rPr>
              <a:t>Мұнайлы ауданы бойынша психологиялық  қызметтің тиімді әдіс-тәсілдері</a:t>
            </a:r>
            <a:endParaRPr lang="ru-RU" sz="4000" b="1" dirty="0">
              <a:solidFill>
                <a:srgbClr val="FF0000"/>
              </a:solidFill>
              <a:latin typeface="Times New Roman" pitchFamily="18" charset="0"/>
              <a:cs typeface="Times New Roman" pitchFamily="18" charset="0"/>
            </a:endParaRPr>
          </a:p>
        </p:txBody>
      </p:sp>
      <p:sp>
        <p:nvSpPr>
          <p:cNvPr id="3" name="TextBox 2"/>
          <p:cNvSpPr txBox="1"/>
          <p:nvPr/>
        </p:nvSpPr>
        <p:spPr>
          <a:xfrm>
            <a:off x="1214414" y="3071810"/>
            <a:ext cx="7286676" cy="2246769"/>
          </a:xfrm>
          <a:prstGeom prst="rect">
            <a:avLst/>
          </a:prstGeom>
          <a:noFill/>
        </p:spPr>
        <p:txBody>
          <a:bodyPr wrap="square" rtlCol="0">
            <a:spAutoFit/>
          </a:bodyPr>
          <a:lstStyle/>
          <a:p>
            <a:r>
              <a:rPr lang="kk-KZ" sz="2800" b="1" dirty="0" smtClean="0">
                <a:solidFill>
                  <a:srgbClr val="002060"/>
                </a:solidFill>
                <a:latin typeface="Times New Roman" pitchFamily="18" charset="0"/>
                <a:cs typeface="Times New Roman" pitchFamily="18" charset="0"/>
              </a:rPr>
              <a:t>Спикер: </a:t>
            </a:r>
            <a:r>
              <a:rPr lang="kk-KZ" sz="2800" dirty="0" smtClean="0">
                <a:solidFill>
                  <a:srgbClr val="002060"/>
                </a:solidFill>
                <a:latin typeface="Times New Roman" pitchFamily="18" charset="0"/>
                <a:cs typeface="Times New Roman" pitchFamily="18" charset="0"/>
              </a:rPr>
              <a:t>Картбаева Г.Т</a:t>
            </a:r>
          </a:p>
          <a:p>
            <a:r>
              <a:rPr lang="kk-KZ" sz="2800" dirty="0" smtClean="0">
                <a:solidFill>
                  <a:srgbClr val="002060"/>
                </a:solidFill>
                <a:latin typeface="Times New Roman" pitchFamily="18" charset="0"/>
                <a:cs typeface="Times New Roman" pitchFamily="18" charset="0"/>
              </a:rPr>
              <a:t>№7 жалпы білім беру мектебінің </a:t>
            </a:r>
          </a:p>
          <a:p>
            <a:r>
              <a:rPr lang="kk-KZ" sz="2800" dirty="0" smtClean="0">
                <a:solidFill>
                  <a:srgbClr val="002060"/>
                </a:solidFill>
                <a:latin typeface="Times New Roman" pitchFamily="18" charset="0"/>
                <a:cs typeface="Times New Roman" pitchFamily="18" charset="0"/>
              </a:rPr>
              <a:t>                         педагог-психологы</a:t>
            </a:r>
          </a:p>
          <a:p>
            <a:r>
              <a:rPr lang="kk-KZ" sz="2800" b="1" dirty="0" smtClean="0">
                <a:solidFill>
                  <a:srgbClr val="002060"/>
                </a:solidFill>
                <a:latin typeface="Times New Roman" pitchFamily="18" charset="0"/>
                <a:cs typeface="Times New Roman" pitchFamily="18" charset="0"/>
              </a:rPr>
              <a:t>Санаты:     </a:t>
            </a:r>
            <a:r>
              <a:rPr lang="kk-KZ" sz="2800" i="1" dirty="0" smtClean="0">
                <a:solidFill>
                  <a:srgbClr val="002060"/>
                </a:solidFill>
                <a:latin typeface="Times New Roman" pitchFamily="18" charset="0"/>
                <a:cs typeface="Times New Roman" pitchFamily="18" charset="0"/>
              </a:rPr>
              <a:t>І дәрежелі</a:t>
            </a:r>
          </a:p>
          <a:p>
            <a:r>
              <a:rPr lang="kk-KZ" sz="2800" b="1" dirty="0" smtClean="0">
                <a:solidFill>
                  <a:srgbClr val="002060"/>
                </a:solidFill>
                <a:latin typeface="Times New Roman" pitchFamily="18" charset="0"/>
                <a:cs typeface="Times New Roman" pitchFamily="18" charset="0"/>
              </a:rPr>
              <a:t>Жұмыс өтілі: </a:t>
            </a:r>
            <a:r>
              <a:rPr lang="kk-KZ" sz="2800" i="1" dirty="0" smtClean="0">
                <a:solidFill>
                  <a:srgbClr val="002060"/>
                </a:solidFill>
                <a:latin typeface="Times New Roman" pitchFamily="18" charset="0"/>
                <a:cs typeface="Times New Roman" pitchFamily="18" charset="0"/>
              </a:rPr>
              <a:t>15 жыл   </a:t>
            </a:r>
            <a:endParaRPr lang="ru-RU" sz="2800" i="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158" y="285728"/>
            <a:ext cx="8001056" cy="584775"/>
          </a:xfrm>
          <a:prstGeom prst="rect">
            <a:avLst/>
          </a:prstGeom>
          <a:noFill/>
        </p:spPr>
        <p:txBody>
          <a:bodyPr wrap="square" rtlCol="0">
            <a:spAutoFit/>
          </a:bodyPr>
          <a:lstStyle/>
          <a:p>
            <a:r>
              <a:rPr lang="kk-KZ" sz="3200" b="1" dirty="0" smtClean="0">
                <a:solidFill>
                  <a:srgbClr val="FF0000"/>
                </a:solidFill>
                <a:latin typeface="Times New Roman" pitchFamily="18" charset="0"/>
                <a:cs typeface="Times New Roman" pitchFamily="18" charset="0"/>
              </a:rPr>
              <a:t>             “Жас мамандар слеті- 2018” </a:t>
            </a:r>
            <a:endParaRPr lang="ru-RU" sz="3200" b="1" dirty="0">
              <a:solidFill>
                <a:srgbClr val="FF0000"/>
              </a:solidFill>
              <a:latin typeface="Times New Roman" pitchFamily="18" charset="0"/>
              <a:cs typeface="Times New Roman" pitchFamily="18" charset="0"/>
            </a:endParaRPr>
          </a:p>
        </p:txBody>
      </p:sp>
      <p:sp>
        <p:nvSpPr>
          <p:cNvPr id="19458" name="AutoShape 2" descr="blob:https://web.whatsapp.com/cd10edf7-2bb8-4888-b768-6af5aff2653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9459" name="Picture 3" descr="C:\Users\user1\Downloads\WhatsApp Image 2021-04-07 at 13.31.03.jpeg"/>
          <p:cNvPicPr>
            <a:picLocks noChangeAspect="1" noChangeArrowheads="1"/>
          </p:cNvPicPr>
          <p:nvPr/>
        </p:nvPicPr>
        <p:blipFill>
          <a:blip r:embed="rId3" cstate="print"/>
          <a:srcRect/>
          <a:stretch>
            <a:fillRect/>
          </a:stretch>
        </p:blipFill>
        <p:spPr bwMode="auto">
          <a:xfrm>
            <a:off x="285720" y="1500174"/>
            <a:ext cx="2821264"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60" name="Picture 4" descr="C:\Users\user1\Downloads\WhatsApp Image 2021-04-07 at 13.30.59.jpeg"/>
          <p:cNvPicPr>
            <a:picLocks noChangeAspect="1" noChangeArrowheads="1"/>
          </p:cNvPicPr>
          <p:nvPr/>
        </p:nvPicPr>
        <p:blipFill>
          <a:blip r:embed="rId4" cstate="print"/>
          <a:srcRect/>
          <a:stretch>
            <a:fillRect/>
          </a:stretch>
        </p:blipFill>
        <p:spPr bwMode="auto">
          <a:xfrm>
            <a:off x="357158" y="4143380"/>
            <a:ext cx="2928958"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61" name="Picture 5" descr="C:\Users\user1\Downloads\WhatsApp Image 2021-04-07 at 13.31.00.jpeg"/>
          <p:cNvPicPr>
            <a:picLocks noChangeAspect="1" noChangeArrowheads="1"/>
          </p:cNvPicPr>
          <p:nvPr/>
        </p:nvPicPr>
        <p:blipFill>
          <a:blip r:embed="rId5" cstate="print"/>
          <a:srcRect/>
          <a:stretch>
            <a:fillRect/>
          </a:stretch>
        </p:blipFill>
        <p:spPr bwMode="auto">
          <a:xfrm>
            <a:off x="3214678" y="3143248"/>
            <a:ext cx="2928958"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62" name="Picture 6" descr="C:\Users\user1\Downloads\WhatsApp Image 2021-04-07 at 13.31.01.jpeg"/>
          <p:cNvPicPr>
            <a:picLocks noChangeAspect="1" noChangeArrowheads="1"/>
          </p:cNvPicPr>
          <p:nvPr/>
        </p:nvPicPr>
        <p:blipFill>
          <a:blip r:embed="rId6" cstate="print"/>
          <a:srcRect/>
          <a:stretch>
            <a:fillRect/>
          </a:stretch>
        </p:blipFill>
        <p:spPr bwMode="auto">
          <a:xfrm>
            <a:off x="6143636" y="4214818"/>
            <a:ext cx="2786082"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Возможно, это изображение (5 человек)"/>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9356" y="1643050"/>
            <a:ext cx="2714644"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488" y="714356"/>
            <a:ext cx="6072230" cy="1938992"/>
          </a:xfrm>
          <a:prstGeom prst="rect">
            <a:avLst/>
          </a:prstGeom>
          <a:noFill/>
        </p:spPr>
        <p:txBody>
          <a:bodyPr wrap="square" rtlCol="0">
            <a:spAutoFit/>
          </a:bodyPr>
          <a:lstStyle/>
          <a:p>
            <a:pPr algn="ctr"/>
            <a:r>
              <a:rPr lang="kk-KZ" sz="2800" b="1" dirty="0" smtClean="0">
                <a:solidFill>
                  <a:srgbClr val="FF0000"/>
                </a:solidFill>
                <a:latin typeface="Times New Roman" pitchFamily="18" charset="0"/>
                <a:cs typeface="Times New Roman" pitchFamily="18" charset="0"/>
              </a:rPr>
              <a:t>Жас мамандармен интелектуалдық сайыс</a:t>
            </a:r>
          </a:p>
          <a:p>
            <a:pPr algn="ctr"/>
            <a:r>
              <a:rPr lang="kk-KZ" sz="2800" b="1" dirty="0" smtClean="0">
                <a:solidFill>
                  <a:srgbClr val="FF0000"/>
                </a:solidFill>
                <a:latin typeface="Times New Roman" pitchFamily="18" charset="0"/>
                <a:cs typeface="Times New Roman" pitchFamily="18" charset="0"/>
              </a:rPr>
              <a:t> НЕ? ҚАЙДА? ҚАШАН</a:t>
            </a:r>
            <a:r>
              <a:rPr lang="kk-KZ" sz="3200" b="1" dirty="0" smtClean="0">
                <a:solidFill>
                  <a:srgbClr val="FF0000"/>
                </a:solidFill>
                <a:latin typeface="Times New Roman" pitchFamily="18" charset="0"/>
                <a:cs typeface="Times New Roman" pitchFamily="18" charset="0"/>
              </a:rPr>
              <a:t>?  </a:t>
            </a:r>
          </a:p>
          <a:p>
            <a:pPr algn="ctr"/>
            <a:r>
              <a:rPr lang="kk-KZ" sz="3200" b="1" dirty="0" smtClean="0">
                <a:solidFill>
                  <a:srgbClr val="FF0000"/>
                </a:solidFill>
                <a:latin typeface="Times New Roman" pitchFamily="18" charset="0"/>
                <a:cs typeface="Times New Roman" pitchFamily="18" charset="0"/>
              </a:rPr>
              <a:t>2019 жыл</a:t>
            </a:r>
            <a:endParaRPr lang="ru-RU" sz="3200" b="1" dirty="0">
              <a:solidFill>
                <a:srgbClr val="FF0000"/>
              </a:solidFill>
              <a:latin typeface="Times New Roman" pitchFamily="18" charset="0"/>
              <a:cs typeface="Times New Roman" pitchFamily="18" charset="0"/>
            </a:endParaRPr>
          </a:p>
        </p:txBody>
      </p:sp>
      <p:pic>
        <p:nvPicPr>
          <p:cNvPr id="18433" name="Picture 1" descr="C:\Users\user1\Downloads\WhatsApp Image 2021-04-07 at 15.40.38.jpeg"/>
          <p:cNvPicPr>
            <a:picLocks noChangeAspect="1" noChangeArrowheads="1"/>
          </p:cNvPicPr>
          <p:nvPr/>
        </p:nvPicPr>
        <p:blipFill>
          <a:blip r:embed="rId3"/>
          <a:srcRect l="3125" t="17817" r="1041"/>
          <a:stretch>
            <a:fillRect/>
          </a:stretch>
        </p:blipFill>
        <p:spPr bwMode="auto">
          <a:xfrm>
            <a:off x="214282" y="857232"/>
            <a:ext cx="2143140"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4" name="Picture 2" descr="C:\Users\user1\Downloads\WhatsApp Image 2021-04-07 at 15.41.20.jpeg"/>
          <p:cNvPicPr>
            <a:picLocks noChangeAspect="1" noChangeArrowheads="1"/>
          </p:cNvPicPr>
          <p:nvPr/>
        </p:nvPicPr>
        <p:blipFill>
          <a:blip r:embed="rId4" cstate="print"/>
          <a:srcRect/>
          <a:stretch>
            <a:fillRect/>
          </a:stretch>
        </p:blipFill>
        <p:spPr bwMode="auto">
          <a:xfrm>
            <a:off x="3929059" y="3429000"/>
            <a:ext cx="2571768" cy="1943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5" name="Picture 3" descr="C:\Users\user1\Downloads\WhatsApp Image 2021-04-07 at 15.40.38 (1).jpeg"/>
          <p:cNvPicPr>
            <a:picLocks noChangeAspect="1" noChangeArrowheads="1"/>
          </p:cNvPicPr>
          <p:nvPr/>
        </p:nvPicPr>
        <p:blipFill>
          <a:blip r:embed="rId5" cstate="print"/>
          <a:srcRect t="16912" r="4166"/>
          <a:stretch>
            <a:fillRect/>
          </a:stretch>
        </p:blipFill>
        <p:spPr bwMode="auto">
          <a:xfrm>
            <a:off x="642910" y="4429132"/>
            <a:ext cx="2571768"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6" name="Picture 4" descr="F:\не қайда  қашан  сайысы 2019\20191207_101705.jpg"/>
          <p:cNvPicPr>
            <a:picLocks noChangeAspect="1" noChangeArrowheads="1"/>
          </p:cNvPicPr>
          <p:nvPr/>
        </p:nvPicPr>
        <p:blipFill>
          <a:blip r:embed="rId6" cstate="print"/>
          <a:srcRect/>
          <a:stretch>
            <a:fillRect/>
          </a:stretch>
        </p:blipFill>
        <p:spPr bwMode="auto">
          <a:xfrm>
            <a:off x="6286512" y="4786298"/>
            <a:ext cx="2572690" cy="1857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7" name="Picture 5" descr="F:\не қайда  қашан  сайысы 2019\20191207_113512.jpg"/>
          <p:cNvPicPr>
            <a:picLocks noChangeAspect="1" noChangeArrowheads="1"/>
          </p:cNvPicPr>
          <p:nvPr/>
        </p:nvPicPr>
        <p:blipFill>
          <a:blip r:embed="rId7" cstate="print"/>
          <a:srcRect/>
          <a:stretch>
            <a:fillRect/>
          </a:stretch>
        </p:blipFill>
        <p:spPr bwMode="auto">
          <a:xfrm>
            <a:off x="2214546" y="2214554"/>
            <a:ext cx="2071701" cy="1857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885828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1600" b="1" i="0" u="none" strike="noStrike" cap="none" normalizeH="0" baseline="0" dirty="0" smtClean="0">
              <a:ln>
                <a:noFill/>
              </a:ln>
              <a:solidFill>
                <a:schemeClr val="tx1"/>
              </a:solidFill>
              <a:effectLst/>
              <a:latin typeface="Times New Roman" pitchFamily="18" charset="0"/>
              <a:ea typeface="Malgun Gothic" pitchFamily="34" charset="-127"/>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kk-KZ" sz="1600" b="1" dirty="0" smtClean="0">
              <a:latin typeface="Times New Roman" pitchFamily="18" charset="0"/>
              <a:ea typeface="Malgun Gothic" pitchFamily="34" charset="-127"/>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1600" b="1" i="0" u="none" strike="noStrike" cap="none" normalizeH="0" baseline="0" dirty="0" smtClean="0">
              <a:ln>
                <a:noFill/>
              </a:ln>
              <a:solidFill>
                <a:schemeClr val="tx1"/>
              </a:solidFill>
              <a:effectLst/>
              <a:latin typeface="Times New Roman" pitchFamily="18" charset="0"/>
              <a:ea typeface="Malgun Gothic" pitchFamily="34" charset="-127"/>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2400" b="1" i="0" u="none" strike="noStrike" cap="none" normalizeH="0" baseline="0" dirty="0" smtClean="0">
                <a:ln>
                  <a:noFill/>
                </a:ln>
                <a:solidFill>
                  <a:schemeClr val="tx1"/>
                </a:solidFill>
                <a:effectLst/>
                <a:latin typeface="Times New Roman" pitchFamily="18" charset="0"/>
                <a:ea typeface="Malgun Gothic" pitchFamily="34" charset="-127"/>
                <a:cs typeface="Times New Roman" pitchFamily="18" charset="0"/>
              </a:rPr>
              <a:t>Тәлімгерлерге бекітілген жас мамандар</a:t>
            </a:r>
            <a:endParaRPr kumimoji="0" lang="kk-KZ" sz="2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Таблица 2"/>
          <p:cNvGraphicFramePr>
            <a:graphicFrameLocks noGrp="1"/>
          </p:cNvGraphicFramePr>
          <p:nvPr/>
        </p:nvGraphicFramePr>
        <p:xfrm>
          <a:off x="714348" y="1500173"/>
          <a:ext cx="8143932" cy="4117778"/>
        </p:xfrm>
        <a:graphic>
          <a:graphicData uri="http://schemas.openxmlformats.org/drawingml/2006/table">
            <a:tbl>
              <a:tblPr/>
              <a:tblGrid>
                <a:gridCol w="433586"/>
                <a:gridCol w="2713561"/>
                <a:gridCol w="1111569"/>
                <a:gridCol w="2757407"/>
                <a:gridCol w="1127809"/>
              </a:tblGrid>
              <a:tr h="680259">
                <a:tc>
                  <a:txBody>
                    <a:bodyPr/>
                    <a:lstStyle/>
                    <a:p>
                      <a:pPr algn="ctr">
                        <a:lnSpc>
                          <a:spcPct val="115000"/>
                        </a:lnSpc>
                        <a:spcAft>
                          <a:spcPts val="0"/>
                        </a:spcAft>
                      </a:pPr>
                      <a:r>
                        <a:rPr lang="kk-KZ" sz="1300" dirty="0">
                          <a:latin typeface="Times New Roman"/>
                          <a:ea typeface="Malgun Gothic"/>
                          <a:cs typeface="Times New Roman"/>
                        </a:rPr>
                        <a:t>№</a:t>
                      </a:r>
                      <a:endParaRPr lang="ru-RU" sz="1100" dirty="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300" b="1">
                          <a:latin typeface="Times New Roman"/>
                          <a:ea typeface="Malgun Gothic"/>
                          <a:cs typeface="Times New Roman"/>
                        </a:rPr>
                        <a:t>Тәлімгер</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ru-RU" sz="1100">
                        <a:latin typeface="Calibri"/>
                        <a:ea typeface="Malgun Gothic"/>
                        <a:cs typeface="Times New Roman"/>
                      </a:endParaRPr>
                    </a:p>
                    <a:p>
                      <a:pPr algn="ctr">
                        <a:lnSpc>
                          <a:spcPct val="115000"/>
                        </a:lnSpc>
                        <a:spcAft>
                          <a:spcPts val="0"/>
                        </a:spcAft>
                      </a:pPr>
                      <a:r>
                        <a:rPr lang="kk-KZ" sz="1300" b="1">
                          <a:latin typeface="Times New Roman"/>
                          <a:ea typeface="Malgun Gothic"/>
                          <a:cs typeface="Times New Roman"/>
                        </a:rPr>
                        <a:t>мектебі</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300" b="1">
                          <a:latin typeface="Times New Roman"/>
                          <a:ea typeface="Malgun Gothic"/>
                          <a:cs typeface="Times New Roman"/>
                        </a:rPr>
                        <a:t>Жас  маман</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300" b="1">
                          <a:latin typeface="Times New Roman"/>
                          <a:ea typeface="Malgun Gothic"/>
                          <a:cs typeface="Times New Roman"/>
                        </a:rPr>
                        <a:t>мектебі</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806">
                <a:tc>
                  <a:txBody>
                    <a:bodyPr/>
                    <a:lstStyle/>
                    <a:p>
                      <a:pPr algn="l">
                        <a:lnSpc>
                          <a:spcPct val="115000"/>
                        </a:lnSpc>
                        <a:spcAft>
                          <a:spcPts val="0"/>
                        </a:spcAft>
                      </a:pPr>
                      <a:r>
                        <a:rPr lang="kk-KZ" sz="1300">
                          <a:latin typeface="Times New Roman"/>
                          <a:ea typeface="Malgun Gothic"/>
                          <a:cs typeface="Times New Roman"/>
                        </a:rPr>
                        <a:t>1.</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Қиянова Қуаныш</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dirty="0">
                          <a:latin typeface="Times New Roman"/>
                          <a:ea typeface="Malgun Gothic"/>
                          <a:cs typeface="Times New Roman"/>
                        </a:rPr>
                        <a:t>№6</a:t>
                      </a:r>
                      <a:endParaRPr lang="ru-RU" sz="1100" dirty="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Базарбай Ұлбике</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№13 м/г</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806">
                <a:tc>
                  <a:txBody>
                    <a:bodyPr/>
                    <a:lstStyle/>
                    <a:p>
                      <a:pPr algn="l">
                        <a:lnSpc>
                          <a:spcPct val="115000"/>
                        </a:lnSpc>
                        <a:spcAft>
                          <a:spcPts val="0"/>
                        </a:spcAft>
                      </a:pPr>
                      <a:r>
                        <a:rPr lang="kk-KZ" sz="1300">
                          <a:latin typeface="Times New Roman"/>
                          <a:ea typeface="Malgun Gothic"/>
                          <a:cs typeface="Times New Roman"/>
                        </a:rPr>
                        <a:t>2.</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Қартбаева Гүлжамал</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№7о/м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Улыкманова Ақкербез</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№7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806">
                <a:tc>
                  <a:txBody>
                    <a:bodyPr/>
                    <a:lstStyle/>
                    <a:p>
                      <a:pPr algn="l">
                        <a:lnSpc>
                          <a:spcPct val="115000"/>
                        </a:lnSpc>
                        <a:spcAft>
                          <a:spcPts val="0"/>
                        </a:spcAft>
                      </a:pPr>
                      <a:r>
                        <a:rPr lang="kk-KZ" sz="1300">
                          <a:latin typeface="Times New Roman"/>
                          <a:ea typeface="Malgun Gothic"/>
                          <a:cs typeface="Times New Roman"/>
                        </a:rPr>
                        <a:t>3.</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Джайлханова Анар</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№5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Байтілеу Жайнаш</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№5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806">
                <a:tc>
                  <a:txBody>
                    <a:bodyPr/>
                    <a:lstStyle/>
                    <a:p>
                      <a:pPr algn="l">
                        <a:lnSpc>
                          <a:spcPct val="115000"/>
                        </a:lnSpc>
                        <a:spcAft>
                          <a:spcPts val="0"/>
                        </a:spcAft>
                      </a:pPr>
                      <a:r>
                        <a:rPr lang="kk-KZ" sz="1300">
                          <a:latin typeface="Times New Roman"/>
                          <a:ea typeface="Malgun Gothic"/>
                          <a:cs typeface="Times New Roman"/>
                        </a:rPr>
                        <a:t>4.</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Жетписова Майра</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№3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Құрметова Меруерт</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№3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806">
                <a:tc>
                  <a:txBody>
                    <a:bodyPr/>
                    <a:lstStyle/>
                    <a:p>
                      <a:pPr algn="l">
                        <a:lnSpc>
                          <a:spcPct val="115000"/>
                        </a:lnSpc>
                        <a:spcAft>
                          <a:spcPts val="0"/>
                        </a:spcAft>
                      </a:pPr>
                      <a:r>
                        <a:rPr lang="kk-KZ" sz="1300">
                          <a:latin typeface="Times New Roman"/>
                          <a:ea typeface="Malgun Gothic"/>
                          <a:cs typeface="Times New Roman"/>
                        </a:rPr>
                        <a:t>5.</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Ақбергенова Гүлшат</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№4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Абиева Ақсауле</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№13 м/г</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806">
                <a:tc>
                  <a:txBody>
                    <a:bodyPr/>
                    <a:lstStyle/>
                    <a:p>
                      <a:pPr algn="l">
                        <a:lnSpc>
                          <a:spcPct val="115000"/>
                        </a:lnSpc>
                        <a:spcAft>
                          <a:spcPts val="0"/>
                        </a:spcAft>
                      </a:pPr>
                      <a:r>
                        <a:rPr lang="kk-KZ" sz="1300">
                          <a:latin typeface="Times New Roman"/>
                          <a:ea typeface="Malgun Gothic"/>
                          <a:cs typeface="Times New Roman"/>
                        </a:rPr>
                        <a:t>6.</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Балымбетова Айгерім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№11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Алибекова Нұршат</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№11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806">
                <a:tc>
                  <a:txBody>
                    <a:bodyPr/>
                    <a:lstStyle/>
                    <a:p>
                      <a:pPr algn="l">
                        <a:lnSpc>
                          <a:spcPct val="115000"/>
                        </a:lnSpc>
                        <a:spcAft>
                          <a:spcPts val="0"/>
                        </a:spcAft>
                      </a:pPr>
                      <a:r>
                        <a:rPr lang="kk-KZ" sz="1300">
                          <a:latin typeface="Times New Roman"/>
                          <a:ea typeface="Malgun Gothic"/>
                          <a:cs typeface="Times New Roman"/>
                        </a:rPr>
                        <a:t>7.</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Булутбаева Феруза</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№1о/м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Елемесова Гүлзина</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№1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071">
                <a:tc>
                  <a:txBody>
                    <a:bodyPr/>
                    <a:lstStyle/>
                    <a:p>
                      <a:pPr algn="l">
                        <a:lnSpc>
                          <a:spcPct val="115000"/>
                        </a:lnSpc>
                        <a:spcAft>
                          <a:spcPts val="0"/>
                        </a:spcAft>
                      </a:pPr>
                      <a:r>
                        <a:rPr lang="kk-KZ" sz="1300">
                          <a:latin typeface="Times New Roman"/>
                          <a:ea typeface="Malgun Gothic"/>
                          <a:cs typeface="Times New Roman"/>
                        </a:rPr>
                        <a:t>8.</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Төлегенова Салтанат</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№12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Мұратбай Мөлдір</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№12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9806">
                <a:tc>
                  <a:txBody>
                    <a:bodyPr/>
                    <a:lstStyle/>
                    <a:p>
                      <a:pPr algn="l">
                        <a:lnSpc>
                          <a:spcPct val="115000"/>
                        </a:lnSpc>
                        <a:spcAft>
                          <a:spcPts val="0"/>
                        </a:spcAft>
                      </a:pPr>
                      <a:r>
                        <a:rPr lang="kk-KZ" sz="1300">
                          <a:latin typeface="Times New Roman"/>
                          <a:ea typeface="Malgun Gothic"/>
                          <a:cs typeface="Times New Roman"/>
                        </a:rPr>
                        <a:t>9.</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dirty="0">
                          <a:latin typeface="Times New Roman"/>
                          <a:ea typeface="Malgun Gothic"/>
                          <a:cs typeface="Times New Roman"/>
                        </a:rPr>
                        <a:t>Карайдарова Мөлддир</a:t>
                      </a:r>
                      <a:endParaRPr lang="ru-RU" sz="1100" dirty="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№14 о/м</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a:latin typeface="Times New Roman"/>
                          <a:ea typeface="Malgun Gothic"/>
                          <a:cs typeface="Times New Roman"/>
                        </a:rPr>
                        <a:t>Юсупова Жанар</a:t>
                      </a:r>
                      <a:endParaRPr lang="ru-RU" sz="110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300" b="1" dirty="0">
                          <a:latin typeface="Times New Roman"/>
                          <a:ea typeface="Malgun Gothic"/>
                          <a:cs typeface="Times New Roman"/>
                        </a:rPr>
                        <a:t>№14 о/м</a:t>
                      </a:r>
                      <a:endParaRPr lang="ru-RU" sz="1100" dirty="0">
                        <a:latin typeface="Calibri"/>
                        <a:ea typeface="Malgun Gothic"/>
                        <a:cs typeface="Times New Roman"/>
                      </a:endParaRPr>
                    </a:p>
                  </a:txBody>
                  <a:tcPr marL="65640" marR="656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16 желтоқ суреттер\IMG-20191127-WA0023.jpg"/>
          <p:cNvPicPr>
            <a:picLocks noChangeAspect="1" noChangeArrowheads="1"/>
          </p:cNvPicPr>
          <p:nvPr/>
        </p:nvPicPr>
        <p:blipFill>
          <a:blip r:embed="rId3"/>
          <a:srcRect/>
          <a:stretch>
            <a:fillRect/>
          </a:stretch>
        </p:blipFill>
        <p:spPr bwMode="auto">
          <a:xfrm>
            <a:off x="428596" y="1071546"/>
            <a:ext cx="2778364" cy="1928826"/>
          </a:xfrm>
          <a:prstGeom prst="rect">
            <a:avLst/>
          </a:prstGeom>
          <a:ln>
            <a:noFill/>
          </a:ln>
          <a:effectLst>
            <a:softEdge rad="112500"/>
          </a:effectLst>
        </p:spPr>
      </p:pic>
      <p:pic>
        <p:nvPicPr>
          <p:cNvPr id="41988" name="Picture 4" descr="F:\16 желтоқ суреттер\IMG-20191127-WA0058.jpg"/>
          <p:cNvPicPr>
            <a:picLocks noChangeAspect="1" noChangeArrowheads="1"/>
          </p:cNvPicPr>
          <p:nvPr/>
        </p:nvPicPr>
        <p:blipFill>
          <a:blip r:embed="rId4"/>
          <a:srcRect/>
          <a:stretch>
            <a:fillRect/>
          </a:stretch>
        </p:blipFill>
        <p:spPr bwMode="auto">
          <a:xfrm>
            <a:off x="428596" y="4214818"/>
            <a:ext cx="3548087" cy="2357454"/>
          </a:xfrm>
          <a:prstGeom prst="rect">
            <a:avLst/>
          </a:prstGeom>
          <a:ln>
            <a:noFill/>
          </a:ln>
          <a:effectLst>
            <a:softEdge rad="112500"/>
          </a:effectLst>
        </p:spPr>
      </p:pic>
      <p:pic>
        <p:nvPicPr>
          <p:cNvPr id="41989" name="Picture 5" descr="F:\16 желтоқ суреттер\IMG-20191127-WA0090.jpg"/>
          <p:cNvPicPr>
            <a:picLocks noChangeAspect="1" noChangeArrowheads="1"/>
          </p:cNvPicPr>
          <p:nvPr/>
        </p:nvPicPr>
        <p:blipFill>
          <a:blip r:embed="rId5"/>
          <a:srcRect/>
          <a:stretch>
            <a:fillRect/>
          </a:stretch>
        </p:blipFill>
        <p:spPr bwMode="auto">
          <a:xfrm>
            <a:off x="3786182" y="2285992"/>
            <a:ext cx="2591862" cy="1928826"/>
          </a:xfrm>
          <a:prstGeom prst="rect">
            <a:avLst/>
          </a:prstGeom>
          <a:ln>
            <a:noFill/>
          </a:ln>
          <a:effectLst>
            <a:softEdge rad="112500"/>
          </a:effectLst>
        </p:spPr>
      </p:pic>
      <p:pic>
        <p:nvPicPr>
          <p:cNvPr id="41990" name="Picture 6" descr="F:\16 желтоқ суреттер\IMG-20191127-WA0086.jpg"/>
          <p:cNvPicPr>
            <a:picLocks noChangeAspect="1" noChangeArrowheads="1"/>
          </p:cNvPicPr>
          <p:nvPr/>
        </p:nvPicPr>
        <p:blipFill>
          <a:blip r:embed="rId6"/>
          <a:srcRect/>
          <a:stretch>
            <a:fillRect/>
          </a:stretch>
        </p:blipFill>
        <p:spPr bwMode="auto">
          <a:xfrm>
            <a:off x="6072198" y="4500570"/>
            <a:ext cx="2571768" cy="1928826"/>
          </a:xfrm>
          <a:prstGeom prst="rect">
            <a:avLst/>
          </a:prstGeom>
          <a:ln>
            <a:noFill/>
          </a:ln>
          <a:effectLst>
            <a:softEdge rad="112500"/>
          </a:effectLst>
        </p:spPr>
      </p:pic>
      <p:sp>
        <p:nvSpPr>
          <p:cNvPr id="7" name="TextBox 6"/>
          <p:cNvSpPr txBox="1"/>
          <p:nvPr/>
        </p:nvSpPr>
        <p:spPr>
          <a:xfrm>
            <a:off x="3428992" y="500042"/>
            <a:ext cx="5072098" cy="1754326"/>
          </a:xfrm>
          <a:prstGeom prst="rect">
            <a:avLst/>
          </a:prstGeom>
          <a:noFill/>
        </p:spPr>
        <p:txBody>
          <a:bodyPr wrap="square" rtlCol="0">
            <a:spAutoFit/>
          </a:bodyPr>
          <a:lstStyle/>
          <a:p>
            <a:pPr algn="ctr"/>
            <a:r>
              <a:rPr lang="kk-KZ" sz="3600" b="1" dirty="0" smtClean="0">
                <a:solidFill>
                  <a:srgbClr val="FF0000"/>
                </a:solidFill>
                <a:latin typeface="Times New Roman" pitchFamily="18" charset="0"/>
                <a:cs typeface="Times New Roman" pitchFamily="18" charset="0"/>
              </a:rPr>
              <a:t>“Тәуелсіздік - тәу етер киелі ұғым”</a:t>
            </a:r>
          </a:p>
          <a:p>
            <a:pPr algn="ctr"/>
            <a:r>
              <a:rPr lang="kk-KZ" sz="3600" b="1" dirty="0" smtClean="0">
                <a:solidFill>
                  <a:srgbClr val="FF0000"/>
                </a:solidFill>
                <a:latin typeface="Times New Roman" pitchFamily="18" charset="0"/>
                <a:cs typeface="Times New Roman" pitchFamily="18" charset="0"/>
              </a:rPr>
              <a:t>Интелектуалды сайыс</a:t>
            </a:r>
            <a:endParaRPr lang="ru-RU" sz="3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F:\презентация фотолар\36987.jpg"/>
          <p:cNvPicPr>
            <a:picLocks noChangeAspect="1" noChangeArrowheads="1"/>
          </p:cNvPicPr>
          <p:nvPr/>
        </p:nvPicPr>
        <p:blipFill>
          <a:blip r:embed="rId3"/>
          <a:srcRect/>
          <a:stretch>
            <a:fillRect/>
          </a:stretch>
        </p:blipFill>
        <p:spPr bwMode="auto">
          <a:xfrm>
            <a:off x="513459" y="3286124"/>
            <a:ext cx="2381267"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011" name="Picture 3" descr="F:\Новая папка (2)\123456.jpg"/>
          <p:cNvPicPr>
            <a:picLocks noChangeAspect="1" noChangeArrowheads="1"/>
          </p:cNvPicPr>
          <p:nvPr/>
        </p:nvPicPr>
        <p:blipFill>
          <a:blip r:embed="rId4"/>
          <a:srcRect/>
          <a:stretch>
            <a:fillRect/>
          </a:stretch>
        </p:blipFill>
        <p:spPr bwMode="auto">
          <a:xfrm>
            <a:off x="6286512" y="4429132"/>
            <a:ext cx="2571768"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012" name="Picture 4" descr="F:\Новая папка (2)\1111111.jpg"/>
          <p:cNvPicPr>
            <a:picLocks noChangeAspect="1" noChangeArrowheads="1"/>
          </p:cNvPicPr>
          <p:nvPr/>
        </p:nvPicPr>
        <p:blipFill>
          <a:blip r:embed="rId5"/>
          <a:srcRect/>
          <a:stretch>
            <a:fillRect/>
          </a:stretch>
        </p:blipFill>
        <p:spPr bwMode="auto">
          <a:xfrm>
            <a:off x="4354823" y="2120180"/>
            <a:ext cx="2476517"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3143240" y="571480"/>
            <a:ext cx="6000760" cy="1569660"/>
          </a:xfrm>
          <a:prstGeom prst="rect">
            <a:avLst/>
          </a:prstGeom>
          <a:noFill/>
        </p:spPr>
        <p:txBody>
          <a:bodyPr wrap="square" rtlCol="0">
            <a:spAutoFit/>
          </a:bodyPr>
          <a:lstStyle/>
          <a:p>
            <a:pPr algn="ctr"/>
            <a:r>
              <a:rPr lang="kk-KZ" sz="3200" b="1" dirty="0" smtClean="0">
                <a:solidFill>
                  <a:srgbClr val="FF0000"/>
                </a:solidFill>
                <a:latin typeface="Times New Roman" pitchFamily="18" charset="0"/>
                <a:cs typeface="Times New Roman" pitchFamily="18" charset="0"/>
              </a:rPr>
              <a:t>“Педагогикалық консилиумның құрылымы ” аудандық семинар</a:t>
            </a:r>
            <a:endParaRPr lang="ru-RU" sz="3200" b="1" dirty="0">
              <a:solidFill>
                <a:srgbClr val="FF0000"/>
              </a:solidFill>
              <a:latin typeface="Times New Roman" pitchFamily="18" charset="0"/>
              <a:cs typeface="Times New Roman" pitchFamily="18" charset="0"/>
            </a:endParaRPr>
          </a:p>
        </p:txBody>
      </p:sp>
      <p:pic>
        <p:nvPicPr>
          <p:cNvPr id="43013" name="Picture 5" descr="F:\Новая папка (2)\77777777.jpg"/>
          <p:cNvPicPr>
            <a:picLocks noChangeAspect="1" noChangeArrowheads="1"/>
          </p:cNvPicPr>
          <p:nvPr/>
        </p:nvPicPr>
        <p:blipFill>
          <a:blip r:embed="rId6"/>
          <a:srcRect/>
          <a:stretch>
            <a:fillRect/>
          </a:stretch>
        </p:blipFill>
        <p:spPr bwMode="auto">
          <a:xfrm>
            <a:off x="251520" y="980727"/>
            <a:ext cx="2643206" cy="1982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3240" y="4653136"/>
            <a:ext cx="2449842" cy="18807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F:\Новая папка (2)\11.jpg"/>
          <p:cNvPicPr>
            <a:picLocks noChangeAspect="1" noChangeArrowheads="1"/>
          </p:cNvPicPr>
          <p:nvPr/>
        </p:nvPicPr>
        <p:blipFill>
          <a:blip r:embed="rId3"/>
          <a:srcRect/>
          <a:stretch>
            <a:fillRect/>
          </a:stretch>
        </p:blipFill>
        <p:spPr bwMode="auto">
          <a:xfrm>
            <a:off x="500034" y="1357298"/>
            <a:ext cx="2857520" cy="2143140"/>
          </a:xfrm>
          <a:prstGeom prst="rect">
            <a:avLst/>
          </a:prstGeom>
          <a:noFill/>
        </p:spPr>
      </p:pic>
      <p:sp>
        <p:nvSpPr>
          <p:cNvPr id="3" name="TextBox 2"/>
          <p:cNvSpPr txBox="1"/>
          <p:nvPr/>
        </p:nvSpPr>
        <p:spPr>
          <a:xfrm>
            <a:off x="1285852" y="285728"/>
            <a:ext cx="6929486" cy="954107"/>
          </a:xfrm>
          <a:prstGeom prst="rect">
            <a:avLst/>
          </a:prstGeom>
          <a:noFill/>
        </p:spPr>
        <p:txBody>
          <a:bodyPr wrap="square" rtlCol="0">
            <a:spAutoFit/>
          </a:bodyPr>
          <a:lstStyle/>
          <a:p>
            <a:pPr algn="ctr"/>
            <a:r>
              <a:rPr lang="kk-KZ" sz="2800" b="1" dirty="0" smtClean="0">
                <a:solidFill>
                  <a:srgbClr val="FF0000"/>
                </a:solidFill>
                <a:latin typeface="Times New Roman" pitchFamily="18" charset="0"/>
                <a:cs typeface="Times New Roman" pitchFamily="18" charset="0"/>
              </a:rPr>
              <a:t>“Психологиялық  турнир  2018-2019   оқу жылында  жоба түрінде 9 айға созылды. </a:t>
            </a:r>
            <a:endParaRPr lang="ru-RU" sz="2800" b="1" dirty="0">
              <a:solidFill>
                <a:srgbClr val="FF0000"/>
              </a:solidFill>
              <a:latin typeface="Times New Roman" pitchFamily="18" charset="0"/>
              <a:cs typeface="Times New Roman" pitchFamily="18" charset="0"/>
            </a:endParaRPr>
          </a:p>
        </p:txBody>
      </p:sp>
      <p:pic>
        <p:nvPicPr>
          <p:cNvPr id="18434" name="Picture 2" descr="https://cf.quizizz.com/img/mkt/3-PRODUCT_IN_ACTION-First_Frame.png"/>
          <p:cNvPicPr>
            <a:picLocks noChangeAspect="1" noChangeArrowheads="1"/>
          </p:cNvPicPr>
          <p:nvPr/>
        </p:nvPicPr>
        <p:blipFill>
          <a:blip r:embed="rId4"/>
          <a:srcRect/>
          <a:stretch>
            <a:fillRect/>
          </a:stretch>
        </p:blipFill>
        <p:spPr bwMode="auto">
          <a:xfrm>
            <a:off x="3923928" y="1101754"/>
            <a:ext cx="3143273" cy="1910967"/>
          </a:xfrm>
          <a:prstGeom prst="rect">
            <a:avLst/>
          </a:prstGeom>
          <a:ln>
            <a:noFill/>
          </a:ln>
          <a:effectLst>
            <a:softEdge rad="112500"/>
          </a:effectLst>
        </p:spPr>
      </p:pic>
      <p:pic>
        <p:nvPicPr>
          <p:cNvPr id="18436" name="Picture 4" descr="https://i.ytimg.com/vi/KvUI6UghF30/maxresdefault.jpg"/>
          <p:cNvPicPr>
            <a:picLocks noChangeAspect="1" noChangeArrowheads="1"/>
          </p:cNvPicPr>
          <p:nvPr/>
        </p:nvPicPr>
        <p:blipFill>
          <a:blip r:embed="rId5"/>
          <a:srcRect/>
          <a:stretch>
            <a:fillRect/>
          </a:stretch>
        </p:blipFill>
        <p:spPr bwMode="auto">
          <a:xfrm>
            <a:off x="285720" y="3786190"/>
            <a:ext cx="3071834" cy="1928826"/>
          </a:xfrm>
          <a:prstGeom prst="rect">
            <a:avLst/>
          </a:prstGeom>
          <a:ln>
            <a:noFill/>
          </a:ln>
          <a:effectLst>
            <a:softEdge rad="112500"/>
          </a:effectLst>
        </p:spPr>
      </p:pic>
      <p:sp>
        <p:nvSpPr>
          <p:cNvPr id="6" name="Двойная стрелка влево/вправо 5"/>
          <p:cNvSpPr/>
          <p:nvPr/>
        </p:nvSpPr>
        <p:spPr>
          <a:xfrm>
            <a:off x="3357554" y="2852936"/>
            <a:ext cx="4022758" cy="257176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t>1 </a:t>
            </a:r>
            <a:r>
              <a:rPr lang="kk-KZ" b="1" i="1" dirty="0" smtClean="0"/>
              <a:t>зерттеуші</a:t>
            </a:r>
          </a:p>
          <a:p>
            <a:pPr algn="ctr"/>
            <a:r>
              <a:rPr lang="kk-KZ" b="1" i="1" dirty="0" smtClean="0"/>
              <a:t>4 модератор</a:t>
            </a:r>
          </a:p>
          <a:p>
            <a:pPr algn="ctr"/>
            <a:r>
              <a:rPr lang="kk-KZ" b="1" i="1" dirty="0" smtClean="0"/>
              <a:t>4 сарапшы</a:t>
            </a:r>
            <a:endParaRPr lang="ru-RU" b="1" i="1"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312" y="1239835"/>
            <a:ext cx="1584176" cy="447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20" y="428604"/>
            <a:ext cx="4286280" cy="5376660"/>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7752" y="428604"/>
            <a:ext cx="3786214" cy="4286280"/>
          </a:xfrm>
          <a:prstGeom prst="rect">
            <a:avLst/>
          </a:prstGeom>
          <a:ln>
            <a:noFill/>
          </a:ln>
          <a:effectLst>
            <a:softEdge rad="112500"/>
          </a:effectLst>
        </p:spPr>
      </p:pic>
      <p:sp>
        <p:nvSpPr>
          <p:cNvPr id="5" name="Заголовок 4"/>
          <p:cNvSpPr>
            <a:spLocks noGrp="1"/>
          </p:cNvSpPr>
          <p:nvPr>
            <p:ph type="ctrTitle"/>
          </p:nvPr>
        </p:nvSpPr>
        <p:spPr>
          <a:xfrm>
            <a:off x="5357818" y="4853411"/>
            <a:ext cx="3481382" cy="1004481"/>
          </a:xfrm>
        </p:spPr>
        <p:txBody>
          <a:bodyPr>
            <a:normAutofit fontScale="90000"/>
          </a:bodyPr>
          <a:lstStyle/>
          <a:p>
            <a:pPr algn="ctr"/>
            <a:r>
              <a:rPr lang="kk-KZ" sz="2000" b="1" dirty="0" smtClean="0">
                <a:latin typeface="Times New Roman" pitchFamily="18" charset="0"/>
                <a:cs typeface="Times New Roman" pitchFamily="18" charset="0"/>
              </a:rPr>
              <a:t> жүлделі орындармен әсіресе жас мамандар  көзге көріінді</a:t>
            </a: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3306" y="857232"/>
            <a:ext cx="5214942" cy="1077218"/>
          </a:xfrm>
          <a:prstGeom prst="rect">
            <a:avLst/>
          </a:prstGeom>
          <a:noFill/>
        </p:spPr>
        <p:txBody>
          <a:bodyPr wrap="square" rtlCol="0">
            <a:spAutoFit/>
          </a:bodyPr>
          <a:lstStyle/>
          <a:p>
            <a:pPr algn="ctr"/>
            <a:r>
              <a:rPr lang="kk-KZ" sz="3200" b="1" dirty="0" smtClean="0">
                <a:solidFill>
                  <a:srgbClr val="00B050"/>
                </a:solidFill>
                <a:latin typeface="Times New Roman" pitchFamily="18" charset="0"/>
                <a:cs typeface="Times New Roman" pitchFamily="18" charset="0"/>
              </a:rPr>
              <a:t>Үлгермеуші оқушылармен    жұмыс</a:t>
            </a:r>
            <a:endParaRPr lang="ru-RU" sz="3200" b="1" dirty="0">
              <a:solidFill>
                <a:srgbClr val="00B050"/>
              </a:solidFill>
              <a:latin typeface="Times New Roman" pitchFamily="18" charset="0"/>
              <a:cs typeface="Times New Roman" pitchFamily="18" charset="0"/>
            </a:endParaRPr>
          </a:p>
        </p:txBody>
      </p:sp>
      <p:pic>
        <p:nvPicPr>
          <p:cNvPr id="3" name="Рисунок 5"/>
          <p:cNvPicPr>
            <a:picLocks noChangeAspect="1"/>
          </p:cNvPicPr>
          <p:nvPr/>
        </p:nvPicPr>
        <p:blipFill>
          <a:blip r:embed="rId3" cstate="print"/>
          <a:srcRect/>
          <a:stretch>
            <a:fillRect/>
          </a:stretch>
        </p:blipFill>
        <p:spPr bwMode="auto">
          <a:xfrm>
            <a:off x="214282" y="500042"/>
            <a:ext cx="2571736" cy="1836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Объект 3"/>
          <p:cNvPicPr>
            <a:picLocks noChangeAspect="1"/>
          </p:cNvPicPr>
          <p:nvPr/>
        </p:nvPicPr>
        <p:blipFill>
          <a:blip r:embed="rId4" cstate="print"/>
          <a:srcRect/>
          <a:stretch>
            <a:fillRect/>
          </a:stretch>
        </p:blipFill>
        <p:spPr>
          <a:xfrm>
            <a:off x="2143108" y="2071678"/>
            <a:ext cx="2428892"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8" descr="C:\Users\Гость\Desktop\Camera\Camera\20180410_125942.jpg"/>
          <p:cNvPicPr>
            <a:picLocks noChangeAspect="1" noChangeArrowheads="1"/>
          </p:cNvPicPr>
          <p:nvPr/>
        </p:nvPicPr>
        <p:blipFill>
          <a:blip r:embed="rId5" cstate="print"/>
          <a:srcRect/>
          <a:stretch>
            <a:fillRect/>
          </a:stretch>
        </p:blipFill>
        <p:spPr bwMode="auto">
          <a:xfrm>
            <a:off x="4143372" y="3571876"/>
            <a:ext cx="2428892"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0" descr="C:\Users\Гость\Desktop\Camera\Camera\20180314_174001.jpg"/>
          <p:cNvPicPr>
            <a:picLocks noChangeAspect="1" noChangeArrowheads="1"/>
          </p:cNvPicPr>
          <p:nvPr/>
        </p:nvPicPr>
        <p:blipFill>
          <a:blip r:embed="rId6" cstate="print"/>
          <a:srcRect/>
          <a:stretch>
            <a:fillRect/>
          </a:stretch>
        </p:blipFill>
        <p:spPr bwMode="auto">
          <a:xfrm>
            <a:off x="6523038" y="4572008"/>
            <a:ext cx="2620962" cy="2071702"/>
          </a:xfrm>
          <a:prstGeom prst="rect">
            <a:avLst/>
          </a:prstGeom>
          <a:ln>
            <a:noFill/>
          </a:ln>
          <a:effectLst>
            <a:softEdge rad="112500"/>
          </a:effectLst>
        </p:spPr>
      </p:pic>
      <p:pic>
        <p:nvPicPr>
          <p:cNvPr id="17411" name="Picture 3" descr="F:\Новая папка (2)\77777777777777777777777777777777777.jpg"/>
          <p:cNvPicPr>
            <a:picLocks noChangeAspect="1" noChangeArrowheads="1"/>
          </p:cNvPicPr>
          <p:nvPr/>
        </p:nvPicPr>
        <p:blipFill>
          <a:blip r:embed="rId7"/>
          <a:srcRect/>
          <a:stretch>
            <a:fillRect/>
          </a:stretch>
        </p:blipFill>
        <p:spPr bwMode="auto">
          <a:xfrm>
            <a:off x="928662" y="4143380"/>
            <a:ext cx="2857488" cy="2143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Прямоугольник 9"/>
          <p:cNvSpPr/>
          <p:nvPr/>
        </p:nvSpPr>
        <p:spPr>
          <a:xfrm>
            <a:off x="1714480" y="214290"/>
            <a:ext cx="6000792" cy="400110"/>
          </a:xfrm>
          <a:prstGeom prst="rect">
            <a:avLst/>
          </a:prstGeom>
        </p:spPr>
        <p:txBody>
          <a:bodyPr wrap="square">
            <a:spAutoFit/>
          </a:bodyPr>
          <a:lstStyle/>
          <a:p>
            <a:pPr algn="ctr"/>
            <a:r>
              <a:rPr lang="kk-KZ" sz="2000" b="1" dirty="0" smtClean="0">
                <a:solidFill>
                  <a:srgbClr val="00B050"/>
                </a:solidFill>
                <a:latin typeface="Times New Roman" pitchFamily="18" charset="0"/>
                <a:cs typeface="Times New Roman" pitchFamily="18" charset="0"/>
              </a:rPr>
              <a:t>              БҮГІН  -ҮЛКЕН СЫЙ</a:t>
            </a:r>
            <a:endParaRPr lang="ru-RU" sz="2000" b="1"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500034" y="285728"/>
            <a:ext cx="8229600" cy="1143008"/>
          </a:xfrm>
          <a:prstGeom prst="rect">
            <a:avLst/>
          </a:prstGeom>
        </p:spPr>
        <p:txBody>
          <a:bodyPr>
            <a:noAutofit/>
          </a:bodyPr>
          <a:lstStyle/>
          <a:p>
            <a:pPr marL="0" marR="0" lvl="0" indent="0" algn="ctr" defTabSz="914400" rtl="0" eaLnBrk="1" fontAlgn="auto" latinLnBrk="0" hangingPunct="1">
              <a:lnSpc>
                <a:spcPct val="115000"/>
              </a:lnSpc>
              <a:spcBef>
                <a:spcPct val="0"/>
              </a:spcBef>
              <a:spcAft>
                <a:spcPts val="0"/>
              </a:spcAft>
              <a:buClrTx/>
              <a:buSzTx/>
              <a:buFontTx/>
              <a:buNone/>
              <a:tabLst/>
              <a:defRPr/>
            </a:pPr>
            <a:r>
              <a:rPr lang="kk-KZ" sz="2800" b="1" dirty="0" smtClean="0">
                <a:solidFill>
                  <a:srgbClr val="00B050"/>
                </a:solidFill>
                <a:latin typeface="Times New Roman" pitchFamily="18" charset="0"/>
                <a:cs typeface="Times New Roman" pitchFamily="18" charset="0"/>
              </a:rPr>
              <a:t>«Инклюзивті білім беруде қолайлы </a:t>
            </a:r>
            <a:endParaRPr lang="en-US" sz="2800" b="1" dirty="0" smtClean="0">
              <a:solidFill>
                <a:srgbClr val="00B050"/>
              </a:solidFill>
              <a:latin typeface="Times New Roman" pitchFamily="18" charset="0"/>
              <a:cs typeface="Times New Roman" pitchFamily="18" charset="0"/>
            </a:endParaRPr>
          </a:p>
          <a:p>
            <a:pPr marL="0" marR="0" lvl="0" indent="0" algn="ctr" defTabSz="914400" rtl="0" eaLnBrk="1" fontAlgn="auto" latinLnBrk="0" hangingPunct="1">
              <a:lnSpc>
                <a:spcPct val="115000"/>
              </a:lnSpc>
              <a:spcBef>
                <a:spcPct val="0"/>
              </a:spcBef>
              <a:spcAft>
                <a:spcPts val="0"/>
              </a:spcAft>
              <a:buClrTx/>
              <a:buSzTx/>
              <a:buFontTx/>
              <a:buNone/>
              <a:tabLst/>
              <a:defRPr/>
            </a:pPr>
            <a:r>
              <a:rPr lang="kk-KZ" sz="2800" b="1" dirty="0" smtClean="0">
                <a:solidFill>
                  <a:srgbClr val="00B050"/>
                </a:solidFill>
                <a:latin typeface="Times New Roman" pitchFamily="18" charset="0"/>
                <a:cs typeface="Times New Roman" pitchFamily="18" charset="0"/>
              </a:rPr>
              <a:t>психологиялық жағдай туғызу»</a:t>
            </a:r>
            <a:endParaRPr lang="ru-RU" sz="2800" b="1" dirty="0">
              <a:solidFill>
                <a:srgbClr val="00B050"/>
              </a:solidFill>
              <a:latin typeface="Times New Roman" pitchFamily="18" charset="0"/>
              <a:cs typeface="Times New Roman" pitchFamily="18" charset="0"/>
            </a:endParaRPr>
          </a:p>
        </p:txBody>
      </p:sp>
      <p:pic>
        <p:nvPicPr>
          <p:cNvPr id="3" name="Объект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20" y="1357298"/>
            <a:ext cx="2570058" cy="2000264"/>
          </a:xfrm>
          <a:prstGeom prst="rect">
            <a:avLst/>
          </a:prstGeom>
          <a:ln>
            <a:noFill/>
          </a:ln>
          <a:effectLst>
            <a:softEdge rad="112500"/>
          </a:effectLst>
        </p:spPr>
      </p:pic>
      <p:sp>
        <p:nvSpPr>
          <p:cNvPr id="15362" name="AutoShape 2" descr="https://apf.mail.ru/cgi-bin/readmsg?id=16176053240193408114;0;9&amp;exif=1&amp;full=1&amp;x-email=tiekbaevna%40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364" name="AutoShape 4" descr="https://apf.mail.ru/cgi-bin/readmsg?id=16176053240193408114;0;9&amp;exif=1&amp;full=1&amp;x-email=tiekbaevna%40mail.r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365" name="Picture 5" descr="C:\Users\user1\Downloads\IMG_1318.jpg"/>
          <p:cNvPicPr>
            <a:picLocks noChangeAspect="1" noChangeArrowheads="1"/>
          </p:cNvPicPr>
          <p:nvPr/>
        </p:nvPicPr>
        <p:blipFill>
          <a:blip r:embed="rId4" cstate="print"/>
          <a:srcRect/>
          <a:stretch>
            <a:fillRect/>
          </a:stretch>
        </p:blipFill>
        <p:spPr bwMode="auto">
          <a:xfrm>
            <a:off x="3286116" y="1500174"/>
            <a:ext cx="2367676" cy="1928826"/>
          </a:xfrm>
          <a:prstGeom prst="rect">
            <a:avLst/>
          </a:prstGeom>
          <a:ln>
            <a:noFill/>
          </a:ln>
          <a:effectLst>
            <a:softEdge rad="112500"/>
          </a:effectLst>
        </p:spPr>
      </p:pic>
      <p:pic>
        <p:nvPicPr>
          <p:cNvPr id="15366" name="Picture 6" descr="F:\Новая папка (2)\55555555555555555555555555555555555555.jpg"/>
          <p:cNvPicPr>
            <a:picLocks noChangeAspect="1" noChangeArrowheads="1"/>
          </p:cNvPicPr>
          <p:nvPr/>
        </p:nvPicPr>
        <p:blipFill>
          <a:blip r:embed="rId5"/>
          <a:srcRect/>
          <a:stretch>
            <a:fillRect/>
          </a:stretch>
        </p:blipFill>
        <p:spPr bwMode="auto">
          <a:xfrm>
            <a:off x="6000760" y="1428736"/>
            <a:ext cx="2609850" cy="1962150"/>
          </a:xfrm>
          <a:prstGeom prst="rect">
            <a:avLst/>
          </a:prstGeom>
          <a:ln>
            <a:noFill/>
          </a:ln>
          <a:effectLst>
            <a:softEdge rad="112500"/>
          </a:effectLst>
        </p:spPr>
      </p:pic>
      <p:pic>
        <p:nvPicPr>
          <p:cNvPr id="15367" name="Picture 7" descr="F:\Новая папка (2)\22222222222222.jpg"/>
          <p:cNvPicPr>
            <a:picLocks noChangeAspect="1" noChangeArrowheads="1"/>
          </p:cNvPicPr>
          <p:nvPr/>
        </p:nvPicPr>
        <p:blipFill>
          <a:blip r:embed="rId6"/>
          <a:srcRect/>
          <a:stretch>
            <a:fillRect/>
          </a:stretch>
        </p:blipFill>
        <p:spPr bwMode="auto">
          <a:xfrm>
            <a:off x="428596" y="3643314"/>
            <a:ext cx="2762237" cy="2143140"/>
          </a:xfrm>
          <a:prstGeom prst="rect">
            <a:avLst/>
          </a:prstGeom>
          <a:ln>
            <a:noFill/>
          </a:ln>
          <a:effectLst>
            <a:softEdge rad="112500"/>
          </a:effectLst>
        </p:spPr>
      </p:pic>
      <p:sp>
        <p:nvSpPr>
          <p:cNvPr id="15369" name="AutoShape 9" descr="blob:https://web.whatsapp.com/56a4c08b-8c6b-4e15-8754-6ee54a14f28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371" name="Picture 11" descr="C:\Users\user1\Desktop\44444.jpg"/>
          <p:cNvPicPr>
            <a:picLocks noChangeAspect="1" noChangeArrowheads="1"/>
          </p:cNvPicPr>
          <p:nvPr/>
        </p:nvPicPr>
        <p:blipFill>
          <a:blip r:embed="rId7"/>
          <a:srcRect/>
          <a:stretch>
            <a:fillRect/>
          </a:stretch>
        </p:blipFill>
        <p:spPr bwMode="auto">
          <a:xfrm>
            <a:off x="3286116" y="3643314"/>
            <a:ext cx="2928958" cy="2176329"/>
          </a:xfrm>
          <a:prstGeom prst="rect">
            <a:avLst/>
          </a:prstGeom>
          <a:ln>
            <a:noFill/>
          </a:ln>
          <a:effectLst>
            <a:softEdge rad="112500"/>
          </a:effectLst>
        </p:spPr>
      </p:pic>
      <p:pic>
        <p:nvPicPr>
          <p:cNvPr id="15372" name="Picture 12" descr="C:\Users\user1\Desktop\55555.jpg"/>
          <p:cNvPicPr>
            <a:picLocks noChangeAspect="1" noChangeArrowheads="1"/>
          </p:cNvPicPr>
          <p:nvPr/>
        </p:nvPicPr>
        <p:blipFill>
          <a:blip r:embed="rId8" cstate="print"/>
          <a:srcRect/>
          <a:stretch>
            <a:fillRect/>
          </a:stretch>
        </p:blipFill>
        <p:spPr bwMode="auto">
          <a:xfrm>
            <a:off x="6429388" y="3643314"/>
            <a:ext cx="2428892" cy="2009570"/>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kk-KZ" b="1" dirty="0" smtClean="0"/>
              <a:t>Қазіргі  таңдағы  инклюзив кабинеттері</a:t>
            </a:r>
            <a:endParaRPr lang="ru-RU" b="1"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96" y="1571612"/>
            <a:ext cx="3429024" cy="21361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571612"/>
            <a:ext cx="3643338" cy="21431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034" y="4000504"/>
            <a:ext cx="3500462" cy="2078793"/>
          </a:xfrm>
          <a:prstGeom prst="rect">
            <a:avLst/>
          </a:prstGeom>
          <a:ln>
            <a:noFill/>
          </a:ln>
          <a:effectLst>
            <a:softEdge rad="11250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4000504"/>
            <a:ext cx="3643338" cy="229310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2714620"/>
            <a:ext cx="8643998" cy="2862322"/>
          </a:xfrm>
          <a:prstGeom prst="rect">
            <a:avLst/>
          </a:prstGeom>
          <a:noFill/>
        </p:spPr>
        <p:txBody>
          <a:bodyPr wrap="square" rtlCol="0">
            <a:spAutoFit/>
          </a:bodyPr>
          <a:lstStyle/>
          <a:p>
            <a:pPr algn="ctr"/>
            <a:r>
              <a:rPr lang="kk-KZ" sz="3600" dirty="0" smtClean="0">
                <a:latin typeface="Times New Roman" pitchFamily="18" charset="0"/>
                <a:cs typeface="Times New Roman" pitchFamily="18" charset="0"/>
              </a:rPr>
              <a:t>“</a:t>
            </a:r>
            <a:r>
              <a:rPr lang="kk-KZ" sz="3600" b="1" dirty="0" smtClean="0">
                <a:latin typeface="Times New Roman" pitchFamily="18" charset="0"/>
                <a:cs typeface="Times New Roman" pitchFamily="18" charset="0"/>
              </a:rPr>
              <a:t>Өзінің ішкі сарайына көз жүгірте білетін әрбір адам- психологияның дап-дайын тұрған дәрісі </a:t>
            </a:r>
            <a:r>
              <a:rPr lang="kk-KZ" sz="3600" dirty="0" smtClean="0">
                <a:latin typeface="Times New Roman" pitchFamily="18" charset="0"/>
                <a:cs typeface="Times New Roman" pitchFamily="18" charset="0"/>
              </a:rPr>
              <a:t>”</a:t>
            </a:r>
          </a:p>
          <a:p>
            <a:pPr algn="ctr"/>
            <a:endParaRPr lang="kk-KZ" sz="3600" dirty="0" smtClean="0">
              <a:latin typeface="Times New Roman" pitchFamily="18" charset="0"/>
              <a:cs typeface="Times New Roman" pitchFamily="18" charset="0"/>
            </a:endParaRPr>
          </a:p>
          <a:p>
            <a:pPr algn="ctr"/>
            <a:r>
              <a:rPr lang="kk-KZ" sz="3600" dirty="0" smtClean="0">
                <a:latin typeface="Times New Roman" pitchFamily="18" charset="0"/>
                <a:cs typeface="Times New Roman" pitchFamily="18" charset="0"/>
              </a:rPr>
              <a:t>                                        </a:t>
            </a:r>
            <a:r>
              <a:rPr lang="kk-KZ" sz="3600" b="1" dirty="0" smtClean="0">
                <a:latin typeface="Times New Roman" pitchFamily="18" charset="0"/>
                <a:cs typeface="Times New Roman" pitchFamily="18" charset="0"/>
              </a:rPr>
              <a:t>К.Д.Ушинский</a:t>
            </a:r>
            <a:endParaRPr lang="ru-RU" sz="3600" b="1" dirty="0">
              <a:latin typeface="Times New Roman" pitchFamily="18" charset="0"/>
              <a:cs typeface="Times New Roman" pitchFamily="18" charset="0"/>
            </a:endParaRPr>
          </a:p>
        </p:txBody>
      </p:sp>
      <p:pic>
        <p:nvPicPr>
          <p:cNvPr id="26626" name="Picture 2" descr="https://xn--j1alei.xn--p1ai/wp-content/uploads/2014/10/Backup_of_Backup_of_logotip-kopiya-300x200.jpg"/>
          <p:cNvPicPr>
            <a:picLocks noChangeAspect="1" noChangeArrowheads="1"/>
          </p:cNvPicPr>
          <p:nvPr/>
        </p:nvPicPr>
        <p:blipFill>
          <a:blip r:embed="rId3"/>
          <a:srcRect/>
          <a:stretch>
            <a:fillRect/>
          </a:stretch>
        </p:blipFill>
        <p:spPr bwMode="auto">
          <a:xfrm>
            <a:off x="6000760" y="214290"/>
            <a:ext cx="2500310" cy="2286016"/>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428596" y="500042"/>
            <a:ext cx="8143932" cy="1143000"/>
          </a:xfrm>
          <a:prstGeom prst="rect">
            <a:avLst/>
          </a:prstGeom>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err="1" smtClean="0">
                <a:ln>
                  <a:noFill/>
                </a:ln>
                <a:solidFill>
                  <a:srgbClr val="00B050"/>
                </a:solidFill>
                <a:effectLst>
                  <a:outerShdw blurRad="38100" dist="38100" dir="2700000" algn="tl">
                    <a:srgbClr val="C0C0C0"/>
                  </a:outerShdw>
                </a:effectLst>
                <a:uLnTx/>
                <a:uFillTx/>
                <a:latin typeface="Times New Roman" pitchFamily="18" charset="0"/>
                <a:ea typeface="+mj-ea"/>
                <a:cs typeface="Times New Roman" pitchFamily="18" charset="0"/>
              </a:rPr>
              <a:t>Психологиялық кеңес құрамы мүшелерімен алдын-алу</a:t>
            </a:r>
            <a:r>
              <a:rPr kumimoji="0" lang="ru-RU" sz="2800" b="1" i="0" u="none" strike="noStrike" kern="1200" cap="none" spc="0" normalizeH="0" baseline="0" noProof="0" dirty="0" smtClean="0">
                <a:ln>
                  <a:noFill/>
                </a:ln>
                <a:solidFill>
                  <a:srgbClr val="00B050"/>
                </a:solidFill>
                <a:effectLst>
                  <a:outerShdw blurRad="38100" dist="38100" dir="2700000" algn="tl">
                    <a:srgbClr val="C0C0C0"/>
                  </a:outerShdw>
                </a:effectLst>
                <a:uLnTx/>
                <a:uFillTx/>
                <a:latin typeface="Times New Roman" pitchFamily="18" charset="0"/>
                <a:ea typeface="+mj-ea"/>
                <a:cs typeface="Times New Roman" pitchFamily="18" charset="0"/>
              </a:rPr>
              <a:t> </a:t>
            </a:r>
            <a:r>
              <a:rPr kumimoji="0" lang="ru-RU" sz="2800" b="1" i="0" u="none" strike="noStrike" kern="1200" cap="none" spc="0" normalizeH="0" baseline="0" noProof="0" dirty="0" err="1" smtClean="0">
                <a:ln>
                  <a:noFill/>
                </a:ln>
                <a:solidFill>
                  <a:srgbClr val="00B050"/>
                </a:solidFill>
                <a:effectLst>
                  <a:outerShdw blurRad="38100" dist="38100" dir="2700000" algn="tl">
                    <a:srgbClr val="C0C0C0"/>
                  </a:outerShdw>
                </a:effectLst>
                <a:uLnTx/>
                <a:uFillTx/>
                <a:latin typeface="Times New Roman" pitchFamily="18" charset="0"/>
                <a:ea typeface="+mj-ea"/>
                <a:cs typeface="Times New Roman" pitchFamily="18" charset="0"/>
              </a:rPr>
              <a:t>бағытындағы жасалатын</a:t>
            </a:r>
            <a:r>
              <a:rPr kumimoji="0" lang="ru-RU" sz="2800" b="1" i="0" u="none" strike="noStrike" kern="1200" cap="none" spc="0" normalizeH="0" baseline="0" noProof="0" dirty="0" smtClean="0">
                <a:ln>
                  <a:noFill/>
                </a:ln>
                <a:solidFill>
                  <a:srgbClr val="00B050"/>
                </a:solidFill>
                <a:effectLst>
                  <a:outerShdw blurRad="38100" dist="38100" dir="2700000" algn="tl">
                    <a:srgbClr val="C0C0C0"/>
                  </a:outerShdw>
                </a:effectLst>
                <a:uLnTx/>
                <a:uFillTx/>
                <a:latin typeface="Times New Roman" pitchFamily="18" charset="0"/>
                <a:ea typeface="+mj-ea"/>
                <a:cs typeface="Times New Roman" pitchFamily="18" charset="0"/>
              </a:rPr>
              <a:t> </a:t>
            </a:r>
            <a:r>
              <a:rPr kumimoji="0" lang="ru-RU" sz="2800" b="1" i="0" u="none" strike="noStrike" kern="1200" cap="none" spc="0" normalizeH="0" baseline="0" noProof="0" dirty="0" err="1" smtClean="0">
                <a:ln>
                  <a:noFill/>
                </a:ln>
                <a:solidFill>
                  <a:srgbClr val="00B050"/>
                </a:solidFill>
                <a:effectLst>
                  <a:outerShdw blurRad="38100" dist="38100" dir="2700000" algn="tl">
                    <a:srgbClr val="C0C0C0"/>
                  </a:outerShdw>
                </a:effectLst>
                <a:uLnTx/>
                <a:uFillTx/>
                <a:latin typeface="Times New Roman" pitchFamily="18" charset="0"/>
                <a:ea typeface="+mj-ea"/>
                <a:cs typeface="Times New Roman" pitchFamily="18" charset="0"/>
              </a:rPr>
              <a:t>жұмыстар туралы</a:t>
            </a:r>
            <a:r>
              <a:rPr kumimoji="0" lang="ru-RU" sz="2800" b="1" i="0" u="none" strike="noStrike" kern="1200" cap="none" spc="0" normalizeH="0" baseline="0" noProof="0" dirty="0" smtClean="0">
                <a:ln>
                  <a:noFill/>
                </a:ln>
                <a:solidFill>
                  <a:srgbClr val="00B050"/>
                </a:solidFill>
                <a:effectLst>
                  <a:outerShdw blurRad="38100" dist="38100" dir="2700000" algn="tl">
                    <a:srgbClr val="C0C0C0"/>
                  </a:outerShdw>
                </a:effectLst>
                <a:uLnTx/>
                <a:uFillTx/>
                <a:latin typeface="Times New Roman" pitchFamily="18" charset="0"/>
                <a:ea typeface="+mj-ea"/>
                <a:cs typeface="Times New Roman" pitchFamily="18" charset="0"/>
              </a:rPr>
              <a:t> </a:t>
            </a:r>
            <a:r>
              <a:rPr kumimoji="0" lang="ru-RU" sz="2800" b="1" i="0" u="none" strike="noStrike" kern="1200" cap="none" spc="0" normalizeH="0" baseline="0" noProof="0" dirty="0" err="1" smtClean="0">
                <a:ln>
                  <a:noFill/>
                </a:ln>
                <a:solidFill>
                  <a:srgbClr val="00B050"/>
                </a:solidFill>
                <a:effectLst>
                  <a:outerShdw blurRad="38100" dist="38100" dir="2700000" algn="tl">
                    <a:srgbClr val="C0C0C0"/>
                  </a:outerShdw>
                </a:effectLst>
                <a:uLnTx/>
                <a:uFillTx/>
                <a:latin typeface="Times New Roman" pitchFamily="18" charset="0"/>
                <a:ea typeface="+mj-ea"/>
                <a:cs typeface="Times New Roman" pitchFamily="18" charset="0"/>
              </a:rPr>
              <a:t>кеңестер, тәжірибе</a:t>
            </a:r>
            <a:r>
              <a:rPr kumimoji="0" lang="ru-RU" sz="2800" b="1" i="0" u="none" strike="noStrike" kern="1200" cap="none" spc="0" normalizeH="0" noProof="0" dirty="0" err="1" smtClean="0">
                <a:ln>
                  <a:noFill/>
                </a:ln>
                <a:solidFill>
                  <a:srgbClr val="00B050"/>
                </a:solidFill>
                <a:effectLst>
                  <a:outerShdw blurRad="38100" dist="38100" dir="2700000" algn="tl">
                    <a:srgbClr val="C0C0C0"/>
                  </a:outerShdw>
                </a:effectLst>
                <a:uLnTx/>
                <a:uFillTx/>
                <a:latin typeface="Times New Roman" pitchFamily="18" charset="0"/>
                <a:ea typeface="+mj-ea"/>
                <a:cs typeface="Times New Roman" pitchFamily="18" charset="0"/>
              </a:rPr>
              <a:t> алмасу</a:t>
            </a:r>
            <a:endParaRPr kumimoji="0" lang="ru-RU" sz="2800" b="1" i="0" u="none" strike="noStrike" kern="1200" cap="none" spc="0" normalizeH="0" baseline="0" noProof="0" dirty="0" smtClean="0">
              <a:ln>
                <a:noFill/>
              </a:ln>
              <a:solidFill>
                <a:srgbClr val="00B050"/>
              </a:solidFill>
              <a:effectLst>
                <a:outerShdw blurRad="38100" dist="38100" dir="2700000" algn="tl">
                  <a:srgbClr val="C0C0C0"/>
                </a:outerShdw>
              </a:effectLst>
              <a:uLnTx/>
              <a:uFillTx/>
              <a:latin typeface="Times New Roman" pitchFamily="18" charset="0"/>
              <a:ea typeface="+mj-ea"/>
              <a:cs typeface="Times New Roman" pitchFamily="18" charset="0"/>
            </a:endParaRPr>
          </a:p>
        </p:txBody>
      </p:sp>
      <p:pic>
        <p:nvPicPr>
          <p:cNvPr id="4" name="Picture 2"/>
          <p:cNvPicPr>
            <a:picLocks noChangeAspect="1" noChangeArrowheads="1"/>
          </p:cNvPicPr>
          <p:nvPr/>
        </p:nvPicPr>
        <p:blipFill>
          <a:blip r:embed="rId3"/>
          <a:srcRect t="12500" b="8749"/>
          <a:stretch>
            <a:fillRect/>
          </a:stretch>
        </p:blipFill>
        <p:spPr bwMode="auto">
          <a:xfrm>
            <a:off x="357158" y="1785926"/>
            <a:ext cx="1714512"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descr="C:\Users\1\Desktop\fzy\160750673_1191902707892635_3359729509524069806_n.jpg"/>
          <p:cNvPicPr>
            <a:picLocks noChangeAspect="1" noChangeArrowheads="1"/>
          </p:cNvPicPr>
          <p:nvPr/>
        </p:nvPicPr>
        <p:blipFill>
          <a:blip r:embed="rId4" cstate="print"/>
          <a:srcRect/>
          <a:stretch>
            <a:fillRect/>
          </a:stretch>
        </p:blipFill>
        <p:spPr bwMode="auto">
          <a:xfrm>
            <a:off x="3000364" y="1785926"/>
            <a:ext cx="1714512"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C:\Users\1\Desktop\fzy\161387936_1191902891225950_542592291379101469_n.jpg"/>
          <p:cNvPicPr>
            <a:picLocks noChangeAspect="1" noChangeArrowheads="1"/>
          </p:cNvPicPr>
          <p:nvPr/>
        </p:nvPicPr>
        <p:blipFill>
          <a:blip r:embed="rId5" cstate="print"/>
          <a:srcRect/>
          <a:stretch>
            <a:fillRect/>
          </a:stretch>
        </p:blipFill>
        <p:spPr bwMode="auto">
          <a:xfrm>
            <a:off x="1214414" y="4214818"/>
            <a:ext cx="2205458"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F:\презентация фотолар\11111.jpg"/>
          <p:cNvPicPr>
            <a:picLocks noChangeAspect="1" noChangeArrowheads="1"/>
          </p:cNvPicPr>
          <p:nvPr/>
        </p:nvPicPr>
        <p:blipFill>
          <a:blip r:embed="rId6"/>
          <a:srcRect/>
          <a:stretch>
            <a:fillRect/>
          </a:stretch>
        </p:blipFill>
        <p:spPr bwMode="auto">
          <a:xfrm>
            <a:off x="4786314" y="4214818"/>
            <a:ext cx="2500330" cy="2357454"/>
          </a:xfrm>
          <a:prstGeom prst="rect">
            <a:avLst/>
          </a:prstGeom>
          <a:ln>
            <a:noFill/>
          </a:ln>
          <a:effectLst>
            <a:softEdge rad="112500"/>
          </a:effectLst>
        </p:spPr>
      </p:pic>
      <p:pic>
        <p:nvPicPr>
          <p:cNvPr id="8" name="Picture 3" descr="F:\Новая папка (2)\52926505_662759124140332_1831822823262257152_n (1).jpg"/>
          <p:cNvPicPr>
            <a:picLocks noChangeAspect="1" noChangeArrowheads="1"/>
          </p:cNvPicPr>
          <p:nvPr/>
        </p:nvPicPr>
        <p:blipFill>
          <a:blip r:embed="rId7"/>
          <a:srcRect/>
          <a:stretch>
            <a:fillRect/>
          </a:stretch>
        </p:blipFill>
        <p:spPr bwMode="auto">
          <a:xfrm>
            <a:off x="6429388" y="1643050"/>
            <a:ext cx="2357454" cy="242886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285720" y="0"/>
            <a:ext cx="8572560" cy="1252728"/>
          </a:xfrm>
        </p:spPr>
        <p:txBody>
          <a:bodyPr>
            <a:noAutofit/>
          </a:bodyPr>
          <a:lstStyle/>
          <a:p>
            <a:pPr algn="ctr"/>
            <a:r>
              <a:rPr lang="kk-KZ" sz="2400" b="1" i="1" dirty="0" smtClean="0">
                <a:solidFill>
                  <a:srgbClr val="FF0000"/>
                </a:solidFill>
                <a:latin typeface="Times New Roman" pitchFamily="18" charset="0"/>
                <a:cs typeface="Times New Roman" pitchFamily="18" charset="0"/>
              </a:rPr>
              <a:t>«Отбасы құндылығы, отбасы бақыты»</a:t>
            </a:r>
            <a:endParaRPr lang="ru-RU" sz="2400" b="1" i="1" dirty="0">
              <a:solidFill>
                <a:srgbClr val="FF0000"/>
              </a:solidFill>
              <a:latin typeface="Times New Roman" pitchFamily="18" charset="0"/>
              <a:cs typeface="Times New Roman" pitchFamily="18" charset="0"/>
            </a:endParaRPr>
          </a:p>
        </p:txBody>
      </p:sp>
      <p:pic>
        <p:nvPicPr>
          <p:cNvPr id="6" name="Объект 4"/>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357158" y="1428736"/>
            <a:ext cx="2863486" cy="2143140"/>
          </a:xfrm>
          <a:prstGeom prst="rect">
            <a:avLst/>
          </a:prstGeom>
          <a:ln>
            <a:noFill/>
          </a:ln>
          <a:effectLst>
            <a:outerShdw blurRad="292100" dist="139700" dir="2700000" algn="tl" rotWithShape="0">
              <a:srgbClr val="333333">
                <a:alpha val="65000"/>
              </a:srgbClr>
            </a:outerShdw>
          </a:effectLst>
        </p:spPr>
      </p:pic>
      <p:pic>
        <p:nvPicPr>
          <p:cNvPr id="48130" name="Picture 2" descr="C:\Users\user1\Downloads\WhatsApp Image 2021-04-06 at 20.29.09.jpeg"/>
          <p:cNvPicPr>
            <a:picLocks noChangeAspect="1" noChangeArrowheads="1"/>
          </p:cNvPicPr>
          <p:nvPr/>
        </p:nvPicPr>
        <p:blipFill>
          <a:blip r:embed="rId4" cstate="print"/>
          <a:srcRect/>
          <a:stretch>
            <a:fillRect/>
          </a:stretch>
        </p:blipFill>
        <p:spPr bwMode="auto">
          <a:xfrm>
            <a:off x="5786446" y="1357298"/>
            <a:ext cx="2952771"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131" name="Picture 3" descr="C:\Users\user1\Downloads\WhatsApp Image 2021-04-06 at 20.29.11.jpeg"/>
          <p:cNvPicPr>
            <a:picLocks noChangeAspect="1" noChangeArrowheads="1"/>
          </p:cNvPicPr>
          <p:nvPr/>
        </p:nvPicPr>
        <p:blipFill>
          <a:blip r:embed="rId5" cstate="print"/>
          <a:srcRect/>
          <a:stretch>
            <a:fillRect/>
          </a:stretch>
        </p:blipFill>
        <p:spPr bwMode="auto">
          <a:xfrm>
            <a:off x="5715008" y="4214818"/>
            <a:ext cx="3077697" cy="2214578"/>
          </a:xfrm>
          <a:prstGeom prst="rect">
            <a:avLst/>
          </a:prstGeom>
          <a:ln>
            <a:noFill/>
          </a:ln>
          <a:effectLst>
            <a:outerShdw blurRad="292100" dist="139700" dir="2700000" algn="tl" rotWithShape="0">
              <a:srgbClr val="333333">
                <a:alpha val="65000"/>
              </a:srgbClr>
            </a:outerShdw>
          </a:effectLst>
        </p:spPr>
      </p:pic>
      <p:pic>
        <p:nvPicPr>
          <p:cNvPr id="48132" name="Picture 4" descr="C:\Users\user1\Downloads\WhatsApp Image 2021-04-06 at 20.30.48.jpeg"/>
          <p:cNvPicPr>
            <a:picLocks noChangeAspect="1" noChangeArrowheads="1"/>
          </p:cNvPicPr>
          <p:nvPr/>
        </p:nvPicPr>
        <p:blipFill>
          <a:blip r:embed="rId6" cstate="print"/>
          <a:srcRect/>
          <a:stretch>
            <a:fillRect/>
          </a:stretch>
        </p:blipFill>
        <p:spPr bwMode="auto">
          <a:xfrm>
            <a:off x="571472" y="4214818"/>
            <a:ext cx="2809852" cy="229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8133" name="Picture 5" descr="C:\Users\user1\Downloads\WhatsApp Image 2021-04-06 at 20.30.46.jpeg"/>
          <p:cNvPicPr>
            <a:picLocks noChangeAspect="1" noChangeArrowheads="1"/>
          </p:cNvPicPr>
          <p:nvPr/>
        </p:nvPicPr>
        <p:blipFill>
          <a:blip r:embed="rId7" cstate="print"/>
          <a:srcRect/>
          <a:stretch>
            <a:fillRect/>
          </a:stretch>
        </p:blipFill>
        <p:spPr bwMode="auto">
          <a:xfrm>
            <a:off x="3214678" y="2643182"/>
            <a:ext cx="2674956" cy="192596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71500" y="214313"/>
            <a:ext cx="8015288" cy="1357312"/>
          </a:xfrm>
        </p:spPr>
        <p:txBody>
          <a:bodyPr>
            <a:normAutofit fontScale="90000"/>
          </a:bodyPr>
          <a:lstStyle/>
          <a:p>
            <a:pPr algn="ctr" eaLnBrk="1" hangingPunct="1"/>
            <a:r>
              <a:rPr lang="ru-RU" sz="2000" i="1" dirty="0" smtClean="0">
                <a:solidFill>
                  <a:srgbClr val="FF0000"/>
                </a:solidFill>
                <a:effectLst>
                  <a:outerShdw blurRad="38100" dist="38100" dir="2700000" algn="tl">
                    <a:srgbClr val="000000"/>
                  </a:outerShdw>
                </a:effectLst>
                <a:latin typeface="Times New Roman" pitchFamily="18" charset="0"/>
                <a:cs typeface="Times New Roman" pitchFamily="18" charset="0"/>
              </a:rPr>
              <a:t>«</a:t>
            </a:r>
            <a:r>
              <a:rPr lang="kk-KZ" sz="2000" i="1" dirty="0" smtClean="0">
                <a:solidFill>
                  <a:srgbClr val="FF0000"/>
                </a:solidFill>
                <a:effectLst>
                  <a:outerShdw blurRad="38100" dist="38100" dir="2700000" algn="tl">
                    <a:srgbClr val="000000"/>
                  </a:outerShdw>
                </a:effectLst>
                <a:latin typeface="Times New Roman" pitchFamily="18" charset="0"/>
                <a:cs typeface="Times New Roman" pitchFamily="18" charset="0"/>
              </a:rPr>
              <a:t>Рухани бай әйел – бақытты ана, бақытты отбасы кепілі»</a:t>
            </a:r>
            <a:r>
              <a:rPr lang="kk-KZ" sz="2400" i="1" dirty="0" smtClean="0">
                <a:solidFill>
                  <a:srgbClr val="FF0000"/>
                </a:solidFill>
                <a:effectLst>
                  <a:outerShdw blurRad="38100" dist="38100" dir="2700000" algn="tl">
                    <a:srgbClr val="000000"/>
                  </a:outerShdw>
                </a:effectLst>
                <a:latin typeface="Times New Roman" pitchFamily="18" charset="0"/>
                <a:cs typeface="Times New Roman" pitchFamily="18" charset="0"/>
              </a:rPr>
              <a:t/>
            </a:r>
            <a:br>
              <a:rPr lang="kk-KZ" sz="2400" i="1" dirty="0" smtClean="0">
                <a:solidFill>
                  <a:srgbClr val="FF0000"/>
                </a:solidFill>
                <a:effectLst>
                  <a:outerShdw blurRad="38100" dist="38100" dir="2700000" algn="tl">
                    <a:srgbClr val="000000"/>
                  </a:outerShdw>
                </a:effectLst>
                <a:latin typeface="Times New Roman" pitchFamily="18" charset="0"/>
                <a:cs typeface="Times New Roman" pitchFamily="18" charset="0"/>
              </a:rPr>
            </a:br>
            <a:r>
              <a:rPr lang="kk-KZ" sz="2400" i="1" dirty="0" smtClean="0">
                <a:solidFill>
                  <a:srgbClr val="FF0000"/>
                </a:solidFill>
                <a:effectLst>
                  <a:outerShdw blurRad="38100" dist="38100" dir="2700000" algn="tl">
                    <a:srgbClr val="000000"/>
                  </a:outerShdw>
                </a:effectLst>
                <a:latin typeface="Times New Roman" pitchFamily="18" charset="0"/>
                <a:cs typeface="Times New Roman" pitchFamily="18" charset="0"/>
              </a:rPr>
              <a:t> </a:t>
            </a:r>
            <a:r>
              <a:rPr lang="kk-KZ" sz="1800" b="0" dirty="0" smtClean="0">
                <a:solidFill>
                  <a:srgbClr val="FF0000"/>
                </a:solidFill>
                <a:effectLst>
                  <a:outerShdw blurRad="38100" dist="38100" dir="2700000" algn="tl">
                    <a:srgbClr val="000000"/>
                  </a:outerShdw>
                </a:effectLst>
                <a:latin typeface="Times New Roman" pitchFamily="18" charset="0"/>
                <a:cs typeface="Times New Roman" pitchFamily="18" charset="0"/>
              </a:rPr>
              <a:t>тақырыбында аналармен  жүргізілген семинар </a:t>
            </a:r>
            <a:r>
              <a:rPr lang="ru-RU" sz="2800" b="0" dirty="0" smtClean="0">
                <a:solidFill>
                  <a:srgbClr val="FF0000"/>
                </a:solidFill>
                <a:effectLst>
                  <a:outerShdw blurRad="38100" dist="38100" dir="2700000" algn="tl">
                    <a:srgbClr val="000000"/>
                  </a:outerShdw>
                </a:effectLst>
              </a:rPr>
              <a:t/>
            </a:r>
            <a:br>
              <a:rPr lang="ru-RU" sz="2800" b="0" dirty="0" smtClean="0">
                <a:solidFill>
                  <a:srgbClr val="FF0000"/>
                </a:solidFill>
                <a:effectLst>
                  <a:outerShdw blurRad="38100" dist="38100" dir="2700000" algn="tl">
                    <a:srgbClr val="000000"/>
                  </a:outerShdw>
                </a:effectLst>
              </a:rPr>
            </a:br>
            <a:r>
              <a:rPr lang="kk-KZ" sz="2800" b="0" dirty="0" smtClean="0">
                <a:solidFill>
                  <a:srgbClr val="FF0000"/>
                </a:solidFill>
                <a:effectLst>
                  <a:outerShdw blurRad="38100" dist="38100" dir="2700000" algn="tl">
                    <a:srgbClr val="000000"/>
                  </a:outerShdw>
                </a:effectLst>
              </a:rPr>
              <a:t> </a:t>
            </a:r>
            <a:endParaRPr lang="ru-RU" b="0" dirty="0" smtClean="0">
              <a:solidFill>
                <a:srgbClr val="FF0000"/>
              </a:solidFill>
              <a:effectLst>
                <a:outerShdw blurRad="38100" dist="38100" dir="2700000" algn="tl">
                  <a:srgbClr val="000000"/>
                </a:outerShdw>
              </a:effectLst>
            </a:endParaRPr>
          </a:p>
        </p:txBody>
      </p:sp>
      <p:pic>
        <p:nvPicPr>
          <p:cNvPr id="5" name="Рисунок 4" descr="TRSB6363"/>
          <p:cNvPicPr>
            <a:picLocks noChangeAspect="1" noChangeArrowheads="1"/>
          </p:cNvPicPr>
          <p:nvPr/>
        </p:nvPicPr>
        <p:blipFill>
          <a:blip r:embed="rId2"/>
          <a:srcRect/>
          <a:stretch>
            <a:fillRect/>
          </a:stretch>
        </p:blipFill>
        <p:spPr bwMode="auto">
          <a:xfrm>
            <a:off x="428596" y="1571612"/>
            <a:ext cx="2714644" cy="2071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descr="JDAA8109"/>
          <p:cNvPicPr>
            <a:picLocks noChangeAspect="1" noChangeArrowheads="1"/>
          </p:cNvPicPr>
          <p:nvPr/>
        </p:nvPicPr>
        <p:blipFill>
          <a:blip r:embed="rId3"/>
          <a:srcRect/>
          <a:stretch>
            <a:fillRect/>
          </a:stretch>
        </p:blipFill>
        <p:spPr bwMode="auto">
          <a:xfrm>
            <a:off x="428596" y="4286256"/>
            <a:ext cx="2714644" cy="2286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3" descr="AHVN6946"/>
          <p:cNvPicPr>
            <a:picLocks noChangeAspect="1" noChangeArrowheads="1"/>
          </p:cNvPicPr>
          <p:nvPr/>
        </p:nvPicPr>
        <p:blipFill>
          <a:blip r:embed="rId4"/>
          <a:srcRect/>
          <a:stretch>
            <a:fillRect/>
          </a:stretch>
        </p:blipFill>
        <p:spPr bwMode="auto">
          <a:xfrm>
            <a:off x="3286116" y="2214554"/>
            <a:ext cx="2500330" cy="2928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2" descr="MYPI6254"/>
          <p:cNvPicPr>
            <a:picLocks noChangeAspect="1" noChangeArrowheads="1"/>
          </p:cNvPicPr>
          <p:nvPr/>
        </p:nvPicPr>
        <p:blipFill>
          <a:blip r:embed="rId5"/>
          <a:srcRect/>
          <a:stretch>
            <a:fillRect/>
          </a:stretch>
        </p:blipFill>
        <p:spPr bwMode="auto">
          <a:xfrm>
            <a:off x="6000760" y="1643050"/>
            <a:ext cx="2857520" cy="2286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Рисунок 1" descr="GRXQ7249"/>
          <p:cNvPicPr>
            <a:picLocks noChangeAspect="1" noChangeArrowheads="1"/>
          </p:cNvPicPr>
          <p:nvPr/>
        </p:nvPicPr>
        <p:blipFill>
          <a:blip r:embed="rId6" cstate="print"/>
          <a:srcRect/>
          <a:stretch>
            <a:fillRect/>
          </a:stretch>
        </p:blipFill>
        <p:spPr bwMode="auto">
          <a:xfrm>
            <a:off x="6000760" y="4357694"/>
            <a:ext cx="2928927" cy="2357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368" name="Picture 3" descr="C:\Temp\Кожакулова\мой р\Картинки\аниме\749643017.png"/>
          <p:cNvPicPr>
            <a:picLocks noChangeAspect="1" noChangeArrowheads="1"/>
          </p:cNvPicPr>
          <p:nvPr/>
        </p:nvPicPr>
        <p:blipFill>
          <a:blip r:embed="rId7"/>
          <a:srcRect/>
          <a:stretch>
            <a:fillRect/>
          </a:stretch>
        </p:blipFill>
        <p:spPr bwMode="auto">
          <a:xfrm>
            <a:off x="0" y="0"/>
            <a:ext cx="1071563" cy="1063625"/>
          </a:xfrm>
          <a:prstGeom prst="rect">
            <a:avLst/>
          </a:prstGeom>
          <a:noFill/>
          <a:ln w="9525">
            <a:noFill/>
            <a:miter lim="800000"/>
            <a:headEnd/>
            <a:tailEnd/>
          </a:ln>
        </p:spPr>
      </p:pic>
      <p:pic>
        <p:nvPicPr>
          <p:cNvPr id="15370" name="Picture 3" descr="C:\Temp\Кожакулова\мой р\Картинки\аниме\749643017.png"/>
          <p:cNvPicPr>
            <a:picLocks noChangeAspect="1" noChangeArrowheads="1"/>
          </p:cNvPicPr>
          <p:nvPr/>
        </p:nvPicPr>
        <p:blipFill>
          <a:blip r:embed="rId8"/>
          <a:srcRect/>
          <a:stretch>
            <a:fillRect/>
          </a:stretch>
        </p:blipFill>
        <p:spPr bwMode="auto">
          <a:xfrm rot="-2957144">
            <a:off x="3797300" y="5129213"/>
            <a:ext cx="1425575" cy="143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user1\Downloads\IMG_1787.jpg"/>
          <p:cNvPicPr>
            <a:picLocks noChangeAspect="1" noChangeArrowheads="1"/>
          </p:cNvPicPr>
          <p:nvPr/>
        </p:nvPicPr>
        <p:blipFill>
          <a:blip r:embed="rId3" cstate="print"/>
          <a:srcRect/>
          <a:stretch>
            <a:fillRect/>
          </a:stretch>
        </p:blipFill>
        <p:spPr bwMode="auto">
          <a:xfrm>
            <a:off x="1285852" y="1000108"/>
            <a:ext cx="3026106"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00034" y="357166"/>
            <a:ext cx="8072494" cy="523220"/>
          </a:xfrm>
          <a:prstGeom prst="rect">
            <a:avLst/>
          </a:prstGeom>
          <a:noFill/>
        </p:spPr>
        <p:txBody>
          <a:bodyPr wrap="square" rtlCol="0">
            <a:spAutoFit/>
          </a:bodyPr>
          <a:lstStyle/>
          <a:p>
            <a:r>
              <a:rPr lang="kk-KZ" sz="2800" dirty="0" smtClean="0">
                <a:solidFill>
                  <a:srgbClr val="FF0000"/>
                </a:solidFill>
                <a:latin typeface="Times New Roman" pitchFamily="18" charset="0"/>
                <a:cs typeface="Times New Roman" pitchFamily="18" charset="0"/>
              </a:rPr>
              <a:t>   </a:t>
            </a:r>
            <a:r>
              <a:rPr lang="kk-KZ" sz="2800" b="1" dirty="0" smtClean="0">
                <a:solidFill>
                  <a:srgbClr val="FF0000"/>
                </a:solidFill>
                <a:latin typeface="Times New Roman" pitchFamily="18" charset="0"/>
                <a:cs typeface="Times New Roman" pitchFamily="18" charset="0"/>
              </a:rPr>
              <a:t>Оралман отбасы балаларының бейімделуі </a:t>
            </a:r>
            <a:endParaRPr lang="ru-RU" sz="2800" b="1" dirty="0">
              <a:solidFill>
                <a:srgbClr val="FF0000"/>
              </a:solidFill>
              <a:latin typeface="Times New Roman" pitchFamily="18" charset="0"/>
              <a:cs typeface="Times New Roman" pitchFamily="18" charset="0"/>
            </a:endParaRPr>
          </a:p>
        </p:txBody>
      </p:sp>
      <p:pic>
        <p:nvPicPr>
          <p:cNvPr id="8" name="Рисунок 7" descr="C:\Users\user1\Downloads\WhatsApp Image 2019-09-23 at 17.31.56 (1).jpeg"/>
          <p:cNvPicPr/>
          <p:nvPr/>
        </p:nvPicPr>
        <p:blipFill>
          <a:blip r:embed="rId4" cstate="print"/>
          <a:srcRect/>
          <a:stretch>
            <a:fillRect/>
          </a:stretch>
        </p:blipFill>
        <p:spPr bwMode="auto">
          <a:xfrm>
            <a:off x="285720" y="3143248"/>
            <a:ext cx="2428892"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C:\Users\user1\Downloads\WhatsApp Image 2019-09-23 at 17.31.49 (1).jpeg"/>
          <p:cNvPicPr/>
          <p:nvPr/>
        </p:nvPicPr>
        <p:blipFill>
          <a:blip r:embed="rId5" cstate="print"/>
          <a:srcRect/>
          <a:stretch>
            <a:fillRect/>
          </a:stretch>
        </p:blipFill>
        <p:spPr bwMode="auto">
          <a:xfrm>
            <a:off x="3786182" y="3000372"/>
            <a:ext cx="2214578" cy="1928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C:\Users\user1\Downloads\WhatsApp Image 2019-09-23 at 17.31.48 (1).jpeg"/>
          <p:cNvPicPr/>
          <p:nvPr/>
        </p:nvPicPr>
        <p:blipFill>
          <a:blip r:embed="rId6"/>
          <a:srcRect/>
          <a:stretch>
            <a:fillRect/>
          </a:stretch>
        </p:blipFill>
        <p:spPr bwMode="auto">
          <a:xfrm>
            <a:off x="5643570" y="1071546"/>
            <a:ext cx="3214709" cy="2160124"/>
          </a:xfrm>
          <a:prstGeom prst="rect">
            <a:avLst/>
          </a:prstGeom>
          <a:ln>
            <a:noFill/>
          </a:ln>
          <a:effectLst>
            <a:softEdge rad="112500"/>
          </a:effectLst>
        </p:spPr>
      </p:pic>
      <p:pic>
        <p:nvPicPr>
          <p:cNvPr id="7" name="Рисунок 6"/>
          <p:cNvPicPr/>
          <p:nvPr/>
        </p:nvPicPr>
        <p:blipFill>
          <a:blip r:embed="rId7">
            <a:extLst>
              <a:ext uri="{28A0092B-C50C-407E-A947-70E740481C1C}">
                <a14:useLocalDpi xmlns:a14="http://schemas.microsoft.com/office/drawing/2010/main" val="0"/>
              </a:ext>
            </a:extLst>
          </a:blip>
          <a:srcRect/>
          <a:stretch>
            <a:fillRect/>
          </a:stretch>
        </p:blipFill>
        <p:spPr bwMode="auto">
          <a:xfrm>
            <a:off x="6857984" y="3214686"/>
            <a:ext cx="2286016" cy="1928826"/>
          </a:xfrm>
          <a:prstGeom prst="rect">
            <a:avLst/>
          </a:prstGeom>
          <a:ln>
            <a:noFill/>
          </a:ln>
          <a:effectLst>
            <a:softEdge rad="112500"/>
          </a:effectLst>
        </p:spPr>
      </p:pic>
      <p:pic>
        <p:nvPicPr>
          <p:cNvPr id="11" name="Рисунок 10"/>
          <p:cNvPicPr/>
          <p:nvPr/>
        </p:nvPicPr>
        <p:blipFill>
          <a:blip r:embed="rId8">
            <a:extLst>
              <a:ext uri="{28A0092B-C50C-407E-A947-70E740481C1C}">
                <a14:useLocalDpi xmlns:a14="http://schemas.microsoft.com/office/drawing/2010/main" val="0"/>
              </a:ext>
            </a:extLst>
          </a:blip>
          <a:srcRect/>
          <a:stretch>
            <a:fillRect/>
          </a:stretch>
        </p:blipFill>
        <p:spPr bwMode="auto">
          <a:xfrm>
            <a:off x="2786050" y="5072074"/>
            <a:ext cx="2389280" cy="17859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0"/>
            <a:ext cx="8410604" cy="1285883"/>
          </a:xfrm>
        </p:spPr>
        <p:txBody>
          <a:bodyPr>
            <a:normAutofit fontScale="92500" lnSpcReduction="20000"/>
          </a:bodyPr>
          <a:lstStyle/>
          <a:p>
            <a:pPr algn="ctr">
              <a:buNone/>
            </a:pPr>
            <a:r>
              <a:rPr lang="en-US" dirty="0" smtClean="0">
                <a:solidFill>
                  <a:srgbClr val="FF0000"/>
                </a:solidFill>
                <a:latin typeface="Times New Roman" panose="02020603050405020304" pitchFamily="18" charset="0"/>
                <a:cs typeface="Times New Roman" panose="02020603050405020304" pitchFamily="18" charset="0"/>
              </a:rPr>
              <a:t>GOOGLE</a:t>
            </a:r>
            <a:r>
              <a:rPr lang="kk-KZ" dirty="0" smtClean="0">
                <a:solidFill>
                  <a:srgbClr val="FF0000"/>
                </a:solidFill>
                <a:latin typeface="Times New Roman" panose="02020603050405020304" pitchFamily="18" charset="0"/>
                <a:cs typeface="Times New Roman" panose="02020603050405020304" pitchFamily="18" charset="0"/>
              </a:rPr>
              <a:t> ФОРМА тест құрастыру арқылы қашықтықтан оқу кезінде оқушылардан сауалнама-тест алу тиімді болды.</a:t>
            </a:r>
            <a:endParaRPr lang="ru-RU" dirty="0">
              <a:solidFill>
                <a:srgbClr val="FF0000"/>
              </a:solidFill>
              <a:latin typeface="Times New Roman" panose="02020603050405020304" pitchFamily="18" charset="0"/>
              <a:cs typeface="Times New Roman" panose="02020603050405020304" pitchFamily="18" charset="0"/>
            </a:endParaRPr>
          </a:p>
        </p:txBody>
      </p:sp>
      <p:pic>
        <p:nvPicPr>
          <p:cNvPr id="5" name="Объект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34" y="1142984"/>
            <a:ext cx="2428892" cy="236324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9388" y="1142984"/>
            <a:ext cx="2450060" cy="2214578"/>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158" y="3929066"/>
            <a:ext cx="2594568" cy="244514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9388" y="3786190"/>
            <a:ext cx="2500330" cy="2324566"/>
          </a:xfrm>
          <a:prstGeom prst="rect">
            <a:avLst/>
          </a:prstGeom>
        </p:spPr>
      </p:pic>
      <p:sp>
        <p:nvSpPr>
          <p:cNvPr id="9" name="Овал 8"/>
          <p:cNvSpPr/>
          <p:nvPr/>
        </p:nvSpPr>
        <p:spPr>
          <a:xfrm>
            <a:off x="3143240" y="1785926"/>
            <a:ext cx="3000396" cy="32147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t>Барлығы  2759 оқушы, сауалнама алынды 8 сыныптардың  2443   оқушыдан,  </a:t>
            </a:r>
          </a:p>
          <a:p>
            <a:pPr algn="ctr"/>
            <a:r>
              <a:rPr lang="kk-KZ" dirty="0" smtClean="0"/>
              <a:t>сауалнама алынды.  </a:t>
            </a:r>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04"/>
            <a:ext cx="8686800" cy="1500198"/>
          </a:xfrm>
        </p:spPr>
        <p:txBody>
          <a:bodyPr>
            <a:normAutofit fontScale="90000"/>
          </a:bodyPr>
          <a:lstStyle/>
          <a:p>
            <a:pPr algn="ctr"/>
            <a:r>
              <a:rPr lang="kk-KZ" dirty="0" smtClean="0"/>
              <a:t>ЖАСӨСПІРІМДЕРДІҢ ФИЗИКАЛЫҚ ЖӘНЕ ПСИХИКАЛЫҚ ДЕНСАУЛЫҒЫН НЫҒАЙТУ БАҒДАРЛАМАСЫ БОЙЫНША БАЗА КӨРСЕТКІШІ </a:t>
            </a:r>
            <a:endParaRPr lang="ru-RU" dirty="0"/>
          </a:p>
        </p:txBody>
      </p:sp>
      <p:graphicFrame>
        <p:nvGraphicFramePr>
          <p:cNvPr id="4" name="Содержимое 3"/>
          <p:cNvGraphicFramePr>
            <a:graphicFrameLocks noGrp="1"/>
          </p:cNvGraphicFramePr>
          <p:nvPr>
            <p:ph idx="1"/>
          </p:nvPr>
        </p:nvGraphicFramePr>
        <p:xfrm>
          <a:off x="304800" y="2285992"/>
          <a:ext cx="8267728" cy="40719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8686800" cy="523528"/>
          </a:xfrm>
        </p:spPr>
        <p:txBody>
          <a:bodyPr>
            <a:normAutofit fontScale="90000"/>
          </a:bodyPr>
          <a:lstStyle/>
          <a:p>
            <a:r>
              <a:rPr lang="kk-KZ" dirty="0" smtClean="0"/>
              <a:t>                        М о Н и т о р и н г</a:t>
            </a:r>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1576412759"/>
              </p:ext>
            </p:extLst>
          </p:nvPr>
        </p:nvGraphicFramePr>
        <p:xfrm>
          <a:off x="323528" y="1340768"/>
          <a:ext cx="8358245" cy="5106939"/>
        </p:xfrm>
        <a:graphic>
          <a:graphicData uri="http://schemas.openxmlformats.org/drawingml/2006/table">
            <a:tbl>
              <a:tblPr/>
              <a:tblGrid>
                <a:gridCol w="439815"/>
                <a:gridCol w="1460750"/>
                <a:gridCol w="1572028"/>
                <a:gridCol w="1904097"/>
                <a:gridCol w="1460750"/>
                <a:gridCol w="1520805"/>
              </a:tblGrid>
              <a:tr h="439862">
                <a:tc>
                  <a:txBody>
                    <a:bodyPr/>
                    <a:lstStyle/>
                    <a:p>
                      <a:pPr algn="ctr">
                        <a:lnSpc>
                          <a:spcPct val="115000"/>
                        </a:lnSpc>
                        <a:spcAft>
                          <a:spcPts val="0"/>
                        </a:spcAft>
                      </a:pPr>
                      <a:r>
                        <a:rPr lang="kk-KZ" sz="1000" dirty="0">
                          <a:latin typeface="Times New Roman"/>
                          <a:ea typeface="Malgun Gothic"/>
                          <a:cs typeface="Times New Roman"/>
                        </a:rPr>
                        <a:t>№</a:t>
                      </a:r>
                      <a:endParaRPr lang="ru-RU" sz="900" dirty="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b="1" i="1" dirty="0">
                          <a:latin typeface="Times New Roman"/>
                          <a:ea typeface="Malgun Gothic"/>
                          <a:cs typeface="Times New Roman"/>
                        </a:rPr>
                        <a:t>Мектептер</a:t>
                      </a:r>
                      <a:endParaRPr lang="ru-RU" sz="900" b="1" i="1" dirty="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b="1" i="1" dirty="0">
                          <a:latin typeface="Times New Roman"/>
                          <a:ea typeface="Malgun Gothic"/>
                          <a:cs typeface="Times New Roman"/>
                        </a:rPr>
                        <a:t>2017-2018</a:t>
                      </a:r>
                      <a:endParaRPr lang="ru-RU" sz="900" b="1" i="1" dirty="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b="1" i="1" dirty="0">
                          <a:latin typeface="Times New Roman"/>
                          <a:ea typeface="Malgun Gothic"/>
                          <a:cs typeface="Times New Roman"/>
                        </a:rPr>
                        <a:t>2018-2019</a:t>
                      </a:r>
                      <a:endParaRPr lang="ru-RU" sz="900" b="1" i="1" dirty="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b="1" i="1" dirty="0">
                          <a:latin typeface="Times New Roman"/>
                          <a:ea typeface="Malgun Gothic"/>
                          <a:cs typeface="Times New Roman"/>
                        </a:rPr>
                        <a:t>2019-2020</a:t>
                      </a:r>
                      <a:endParaRPr lang="ru-RU" sz="900" b="1" i="1" dirty="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tabLst>
                          <a:tab pos="1613535" algn="l"/>
                        </a:tabLst>
                      </a:pPr>
                      <a:r>
                        <a:rPr lang="kk-KZ" sz="1000" b="1" i="1" dirty="0">
                          <a:latin typeface="Times New Roman"/>
                          <a:ea typeface="Malgun Gothic"/>
                          <a:cs typeface="Times New Roman"/>
                        </a:rPr>
                        <a:t>2020-2021	</a:t>
                      </a:r>
                      <a:endParaRPr lang="ru-RU" sz="900" b="1" i="1" dirty="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862">
                <a:tc>
                  <a:txBody>
                    <a:bodyPr/>
                    <a:lstStyle/>
                    <a:p>
                      <a:pPr algn="l">
                        <a:lnSpc>
                          <a:spcPct val="115000"/>
                        </a:lnSpc>
                        <a:spcAft>
                          <a:spcPts val="0"/>
                        </a:spcAft>
                      </a:pPr>
                      <a:r>
                        <a:rPr lang="kk-KZ" sz="1000">
                          <a:latin typeface="Times New Roman"/>
                          <a:ea typeface="Malgun Gothic"/>
                          <a:cs typeface="Times New Roman"/>
                        </a:rPr>
                        <a:t>1</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Қызылтөбе</a:t>
                      </a:r>
                      <a:endParaRPr lang="ru-RU" sz="900">
                        <a:latin typeface="Calibri"/>
                        <a:ea typeface="Malgun Gothic"/>
                        <a:cs typeface="Times New Roman"/>
                      </a:endParaRPr>
                    </a:p>
                    <a:p>
                      <a:pPr algn="l">
                        <a:lnSpc>
                          <a:spcPct val="115000"/>
                        </a:lnSpc>
                        <a:spcAft>
                          <a:spcPts val="0"/>
                        </a:spcAft>
                      </a:pPr>
                      <a:r>
                        <a:rPr lang="kk-KZ" sz="1000">
                          <a:latin typeface="Times New Roman"/>
                          <a:ea typeface="Malgun Gothic"/>
                          <a:cs typeface="Times New Roman"/>
                        </a:rPr>
                        <a:t>лицейі</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8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8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51/1ққ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2</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latin typeface="Times New Roman"/>
                          <a:ea typeface="Malgun Gothic"/>
                          <a:cs typeface="Times New Roman"/>
                        </a:rPr>
                        <a:t>2 ққ</a:t>
                      </a:r>
                      <a:endParaRPr lang="ru-RU" sz="900" dirty="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4 ққ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14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116/0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3</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9 чс 13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5 чс 11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3 чс 9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115/1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4</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№3</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10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9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192/1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5</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№4</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3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 чс 2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149/0</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6</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№5</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3 чс 5ққ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6 чс 7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чс 13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242/7</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7</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№6</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чс 26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 чс 33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 чс 21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236/2</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166">
                <a:tc>
                  <a:txBody>
                    <a:bodyPr/>
                    <a:lstStyle/>
                    <a:p>
                      <a:pPr algn="l">
                        <a:lnSpc>
                          <a:spcPct val="115000"/>
                        </a:lnSpc>
                        <a:spcAft>
                          <a:spcPts val="0"/>
                        </a:spcAft>
                      </a:pPr>
                      <a:r>
                        <a:rPr lang="kk-KZ" sz="1000">
                          <a:latin typeface="Times New Roman"/>
                          <a:ea typeface="Malgun Gothic"/>
                          <a:cs typeface="Times New Roman"/>
                        </a:rPr>
                        <a:t>8</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№7</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7 ққ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ққ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197/0</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9</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№8</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7 чс 23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latin typeface="Times New Roman"/>
                          <a:ea typeface="Malgun Gothic"/>
                          <a:cs typeface="Times New Roman"/>
                        </a:rPr>
                        <a:t>2 ққ</a:t>
                      </a:r>
                      <a:endParaRPr lang="ru-RU" sz="900" dirty="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3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206/4</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10</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№9</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3 чс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ққ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чс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295/6</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11</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№10</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4 ққ 1чс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kk-KZ" sz="1000">
                        <a:latin typeface="Times New Roman"/>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4 чс 1ққ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151/1</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12</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№11</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чс 2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3 чс 14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чс 18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158/3</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13</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№12</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 чс 3 ққ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чс 4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чс </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254/1</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14</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№13 м/г</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7 ққ 1 чс</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6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78/4</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15</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№14</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ққ</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9ққ 2 чс</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143/0</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31">
                <a:tc>
                  <a:txBody>
                    <a:bodyPr/>
                    <a:lstStyle/>
                    <a:p>
                      <a:pPr algn="l">
                        <a:lnSpc>
                          <a:spcPct val="115000"/>
                        </a:lnSpc>
                        <a:spcAft>
                          <a:spcPts val="0"/>
                        </a:spcAft>
                      </a:pPr>
                      <a:r>
                        <a:rPr lang="kk-KZ" sz="1000">
                          <a:latin typeface="Times New Roman"/>
                          <a:ea typeface="Malgun Gothic"/>
                          <a:cs typeface="Times New Roman"/>
                        </a:rPr>
                        <a:t>16</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№15</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kk-KZ" sz="1000">
                        <a:latin typeface="Times New Roman"/>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kk-KZ" sz="1000">
                        <a:latin typeface="Times New Roman"/>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kk-KZ" sz="1000">
                        <a:latin typeface="Times New Roman"/>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168/0</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153">
                <a:tc>
                  <a:txBody>
                    <a:bodyPr/>
                    <a:lstStyle/>
                    <a:p>
                      <a:pPr algn="l">
                        <a:lnSpc>
                          <a:spcPct val="115000"/>
                        </a:lnSpc>
                        <a:spcAft>
                          <a:spcPts val="0"/>
                        </a:spcAft>
                      </a:pPr>
                      <a:r>
                        <a:rPr lang="kk-KZ" sz="1000">
                          <a:latin typeface="Times New Roman"/>
                          <a:ea typeface="Malgun Gothic"/>
                          <a:cs typeface="Times New Roman"/>
                        </a:rPr>
                        <a:t>17</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 кешкі мектеп</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2 ққ 1 чс</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0</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 ққ 1 чс</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11/0</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862">
                <a:tc>
                  <a:txBody>
                    <a:bodyPr/>
                    <a:lstStyle/>
                    <a:p>
                      <a:pPr algn="l">
                        <a:lnSpc>
                          <a:spcPct val="115000"/>
                        </a:lnSpc>
                        <a:spcAft>
                          <a:spcPts val="0"/>
                        </a:spcAft>
                      </a:pPr>
                      <a:endParaRPr lang="kk-KZ" sz="1000">
                        <a:latin typeface="Times New Roman"/>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kk-KZ" sz="1000">
                        <a:latin typeface="Times New Roman"/>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90 ққ</a:t>
                      </a:r>
                      <a:endParaRPr lang="ru-RU" sz="900">
                        <a:latin typeface="Calibri"/>
                        <a:ea typeface="Malgun Gothic"/>
                        <a:cs typeface="Times New Roman"/>
                      </a:endParaRPr>
                    </a:p>
                    <a:p>
                      <a:pPr algn="l">
                        <a:lnSpc>
                          <a:spcPct val="115000"/>
                        </a:lnSpc>
                        <a:spcAft>
                          <a:spcPts val="0"/>
                        </a:spcAft>
                      </a:pPr>
                      <a:r>
                        <a:rPr lang="kk-KZ" sz="1000">
                          <a:latin typeface="Times New Roman"/>
                          <a:ea typeface="Malgun Gothic"/>
                          <a:cs typeface="Times New Roman"/>
                        </a:rPr>
                        <a:t>29 чс</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108 ққ</a:t>
                      </a:r>
                      <a:endParaRPr lang="ru-RU" sz="900">
                        <a:latin typeface="Calibri"/>
                        <a:ea typeface="Malgun Gothic"/>
                        <a:cs typeface="Times New Roman"/>
                      </a:endParaRPr>
                    </a:p>
                    <a:p>
                      <a:pPr algn="l">
                        <a:lnSpc>
                          <a:spcPct val="115000"/>
                        </a:lnSpc>
                        <a:spcAft>
                          <a:spcPts val="0"/>
                        </a:spcAft>
                      </a:pPr>
                      <a:r>
                        <a:rPr lang="kk-KZ" sz="1000">
                          <a:latin typeface="Times New Roman"/>
                          <a:ea typeface="Malgun Gothic"/>
                          <a:cs typeface="Times New Roman"/>
                        </a:rPr>
                        <a:t>18 чс</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latin typeface="Times New Roman"/>
                          <a:ea typeface="Malgun Gothic"/>
                          <a:cs typeface="Times New Roman"/>
                        </a:rPr>
                        <a:t>109 ққ</a:t>
                      </a:r>
                      <a:endParaRPr lang="ru-RU" sz="900">
                        <a:latin typeface="Calibri"/>
                        <a:ea typeface="Malgun Gothic"/>
                        <a:cs typeface="Times New Roman"/>
                      </a:endParaRPr>
                    </a:p>
                    <a:p>
                      <a:pPr algn="l">
                        <a:lnSpc>
                          <a:spcPct val="115000"/>
                        </a:lnSpc>
                        <a:spcAft>
                          <a:spcPts val="0"/>
                        </a:spcAft>
                      </a:pPr>
                      <a:r>
                        <a:rPr lang="kk-KZ" sz="1000">
                          <a:latin typeface="Times New Roman"/>
                          <a:ea typeface="Malgun Gothic"/>
                          <a:cs typeface="Times New Roman"/>
                        </a:rPr>
                        <a:t>20 чс</a:t>
                      </a:r>
                      <a:endParaRPr lang="ru-RU" sz="90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latin typeface="Times New Roman"/>
                          <a:ea typeface="Malgun Gothic"/>
                          <a:cs typeface="Times New Roman"/>
                        </a:rPr>
                        <a:t>2759/33</a:t>
                      </a:r>
                      <a:endParaRPr lang="ru-RU" sz="900" dirty="0">
                        <a:latin typeface="Calibri"/>
                        <a:ea typeface="Malgun Gothic"/>
                        <a:cs typeface="Times New Roman"/>
                      </a:endParaRPr>
                    </a:p>
                  </a:txBody>
                  <a:tcPr marL="57058" marR="570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71472" y="500042"/>
            <a:ext cx="2500313" cy="2592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0" y="3357562"/>
            <a:ext cx="2500330" cy="2267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44" y="357166"/>
            <a:ext cx="2500330" cy="2619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7950" y="428604"/>
            <a:ext cx="2571736" cy="24905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8992" y="3286124"/>
            <a:ext cx="2157960" cy="24525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2264" y="3286124"/>
            <a:ext cx="2314854"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kk-KZ" dirty="0" smtClean="0"/>
              <a:t>Жас МАМАНДАРДЫ ҚАЙТА ДАЯРЛАУ</a:t>
            </a:r>
            <a:endParaRPr lang="ru-RU" dirty="0"/>
          </a:p>
        </p:txBody>
      </p:sp>
      <p:graphicFrame>
        <p:nvGraphicFramePr>
          <p:cNvPr id="4" name="Содержимое 3"/>
          <p:cNvGraphicFramePr>
            <a:graphicFrameLocks noGrp="1"/>
          </p:cNvGraphicFramePr>
          <p:nvPr>
            <p:ph idx="4294967295"/>
          </p:nvPr>
        </p:nvGraphicFramePr>
        <p:xfrm>
          <a:off x="457200" y="1554163"/>
          <a:ext cx="8686800" cy="45259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1747664"/>
          </a:xfrm>
        </p:spPr>
        <p:txBody>
          <a:bodyPr>
            <a:normAutofit/>
          </a:bodyPr>
          <a:lstStyle/>
          <a:p>
            <a:pPr algn="ctr"/>
            <a:r>
              <a:rPr lang="kk-KZ" dirty="0" smtClean="0"/>
              <a:t>Интернетке  тәуелділіктің  алдын алу бойынша  қауіпсіздің алдын алу  шарасы </a:t>
            </a:r>
            <a:endParaRPr lang="ru-RU"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14500"/>
            <a:ext cx="8136904" cy="473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949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596" y="285728"/>
            <a:ext cx="8286808" cy="1200329"/>
          </a:xfrm>
          <a:prstGeom prst="rect">
            <a:avLst/>
          </a:prstGeom>
          <a:noFill/>
        </p:spPr>
        <p:txBody>
          <a:bodyPr wrap="square" rtlCol="0">
            <a:spAutoFit/>
          </a:bodyPr>
          <a:lstStyle/>
          <a:p>
            <a:pPr algn="ctr"/>
            <a:r>
              <a:rPr lang="kk-KZ" sz="3600" b="1" dirty="0" smtClean="0">
                <a:solidFill>
                  <a:srgbClr val="0070C0"/>
                </a:solidFill>
                <a:latin typeface="Times New Roman" pitchFamily="18" charset="0"/>
                <a:cs typeface="Times New Roman" pitchFamily="18" charset="0"/>
              </a:rPr>
              <a:t>Басшылыққа алынатын нормативтік құқықтық құжаттар </a:t>
            </a:r>
            <a:endParaRPr lang="ru-RU" sz="3600" b="1" dirty="0">
              <a:solidFill>
                <a:srgbClr val="0070C0"/>
              </a:solidFill>
              <a:latin typeface="Times New Roman" pitchFamily="18" charset="0"/>
              <a:cs typeface="Times New Roman" pitchFamily="18" charset="0"/>
            </a:endParaRPr>
          </a:p>
        </p:txBody>
      </p:sp>
      <p:sp>
        <p:nvSpPr>
          <p:cNvPr id="3" name="Скругленный прямоугольник 2"/>
          <p:cNvSpPr/>
          <p:nvPr/>
        </p:nvSpPr>
        <p:spPr>
          <a:xfrm>
            <a:off x="642910" y="3929066"/>
            <a:ext cx="1714512" cy="2000264"/>
          </a:xfrm>
          <a:prstGeom prst="roundRect">
            <a:avLst/>
          </a:prstGeom>
        </p:spPr>
        <p:style>
          <a:lnRef idx="1">
            <a:schemeClr val="accent3"/>
          </a:lnRef>
          <a:fillRef idx="1002">
            <a:schemeClr val="lt2"/>
          </a:fillRef>
          <a:effectRef idx="2">
            <a:schemeClr val="accent3"/>
          </a:effectRef>
          <a:fontRef idx="minor">
            <a:schemeClr val="lt1"/>
          </a:fontRef>
        </p:style>
        <p:txBody>
          <a:bodyPr rtlCol="0" anchor="ctr"/>
          <a:lstStyle/>
          <a:p>
            <a:pPr algn="ctr"/>
            <a:r>
              <a:rPr lang="kk-KZ" sz="2000" dirty="0" smtClean="0">
                <a:solidFill>
                  <a:srgbClr val="0070C0"/>
                </a:solidFill>
                <a:latin typeface="Times New Roman" pitchFamily="18" charset="0"/>
                <a:cs typeface="Times New Roman" pitchFamily="18" charset="0"/>
              </a:rPr>
              <a:t>ҚР</a:t>
            </a:r>
          </a:p>
          <a:p>
            <a:pPr algn="ctr"/>
            <a:r>
              <a:rPr lang="kk-KZ" sz="2000" dirty="0" smtClean="0">
                <a:solidFill>
                  <a:srgbClr val="0070C0"/>
                </a:solidFill>
                <a:latin typeface="Times New Roman" pitchFamily="18" charset="0"/>
                <a:cs typeface="Times New Roman" pitchFamily="18" charset="0"/>
              </a:rPr>
              <a:t>Конституциясы</a:t>
            </a:r>
          </a:p>
        </p:txBody>
      </p:sp>
      <p:sp>
        <p:nvSpPr>
          <p:cNvPr id="5" name="Скругленный прямоугольник 4"/>
          <p:cNvSpPr/>
          <p:nvPr/>
        </p:nvSpPr>
        <p:spPr>
          <a:xfrm>
            <a:off x="3643306" y="1643050"/>
            <a:ext cx="2071702" cy="1857388"/>
          </a:xfrm>
          <a:prstGeom prst="roundRect">
            <a:avLst/>
          </a:prstGeom>
          <a:solidFill>
            <a:srgbClr val="FFFF00"/>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kk-KZ" sz="2000" b="1" dirty="0" smtClean="0">
                <a:solidFill>
                  <a:srgbClr val="FF0000"/>
                </a:solidFill>
                <a:latin typeface="Times New Roman" pitchFamily="18" charset="0"/>
                <a:cs typeface="Times New Roman" pitchFamily="18" charset="0"/>
              </a:rPr>
              <a:t>27.12.2019 №293 </a:t>
            </a:r>
          </a:p>
          <a:p>
            <a:pPr algn="ctr"/>
            <a:r>
              <a:rPr lang="kk-KZ" sz="2000" b="1" dirty="0" smtClean="0">
                <a:solidFill>
                  <a:srgbClr val="FF0000"/>
                </a:solidFill>
                <a:latin typeface="Times New Roman" pitchFamily="18" charset="0"/>
                <a:cs typeface="Times New Roman" pitchFamily="18" charset="0"/>
              </a:rPr>
              <a:t>“Педагог мәртебесі” ҚР Заңы </a:t>
            </a:r>
            <a:endParaRPr lang="ru-RU" sz="2000" b="1" dirty="0">
              <a:solidFill>
                <a:srgbClr val="FF0000"/>
              </a:solidFill>
              <a:latin typeface="Times New Roman" pitchFamily="18" charset="0"/>
              <a:cs typeface="Times New Roman" pitchFamily="18" charset="0"/>
            </a:endParaRPr>
          </a:p>
        </p:txBody>
      </p:sp>
      <p:sp>
        <p:nvSpPr>
          <p:cNvPr id="6" name="Скругленный прямоугольник 5"/>
          <p:cNvSpPr/>
          <p:nvPr/>
        </p:nvSpPr>
        <p:spPr>
          <a:xfrm>
            <a:off x="6500826" y="1571612"/>
            <a:ext cx="2143140" cy="1928826"/>
          </a:xfrm>
          <a:prstGeom prst="roundRect">
            <a:avLst/>
          </a:prstGeom>
          <a:solidFill>
            <a:srgbClr val="00B0F0"/>
          </a:solidFill>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r>
              <a:rPr lang="kk-KZ" sz="2000" b="1" dirty="0" smtClean="0">
                <a:solidFill>
                  <a:srgbClr val="FF0000"/>
                </a:solidFill>
                <a:latin typeface="Times New Roman" pitchFamily="18" charset="0"/>
                <a:cs typeface="Times New Roman" pitchFamily="18" charset="0"/>
              </a:rPr>
              <a:t>06.04.2016 ж</a:t>
            </a:r>
          </a:p>
          <a:p>
            <a:pPr algn="ctr"/>
            <a:r>
              <a:rPr lang="kk-KZ" sz="2000" b="1" dirty="0" smtClean="0">
                <a:solidFill>
                  <a:srgbClr val="FF0000"/>
                </a:solidFill>
                <a:latin typeface="Times New Roman" pitchFamily="18" charset="0"/>
                <a:cs typeface="Times New Roman" pitchFamily="18" charset="0"/>
              </a:rPr>
              <a:t>“ҚР  Еңбек  кодексі </a:t>
            </a:r>
            <a:r>
              <a:rPr lang="kk-KZ" sz="2000" dirty="0" smtClean="0">
                <a:solidFill>
                  <a:srgbClr val="C00000"/>
                </a:solidFill>
                <a:latin typeface="Times New Roman" pitchFamily="18" charset="0"/>
                <a:cs typeface="Times New Roman" pitchFamily="18" charset="0"/>
              </a:rPr>
              <a:t>”</a:t>
            </a:r>
            <a:r>
              <a:rPr lang="kk-KZ"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sp>
        <p:nvSpPr>
          <p:cNvPr id="7" name="Скругленный прямоугольник 6"/>
          <p:cNvSpPr/>
          <p:nvPr/>
        </p:nvSpPr>
        <p:spPr>
          <a:xfrm>
            <a:off x="642910" y="1643050"/>
            <a:ext cx="2071702" cy="2000264"/>
          </a:xfrm>
          <a:prstGeom prst="round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kk-KZ" sz="2000" b="1" dirty="0" smtClean="0">
                <a:solidFill>
                  <a:srgbClr val="FF0000"/>
                </a:solidFill>
                <a:latin typeface="Times New Roman" pitchFamily="18" charset="0"/>
                <a:cs typeface="Times New Roman" pitchFamily="18" charset="0"/>
              </a:rPr>
              <a:t>27.07.2007 ж. “Білім туралы”                    ҚР Заңы </a:t>
            </a:r>
            <a:endParaRPr lang="ru-RU" sz="2000" b="1" dirty="0">
              <a:solidFill>
                <a:srgbClr val="FF0000"/>
              </a:solidFill>
              <a:latin typeface="Times New Roman" pitchFamily="18" charset="0"/>
              <a:cs typeface="Times New Roman" pitchFamily="18" charset="0"/>
            </a:endParaRPr>
          </a:p>
        </p:txBody>
      </p:sp>
      <p:sp>
        <p:nvSpPr>
          <p:cNvPr id="8" name="Скругленный прямоугольник 7"/>
          <p:cNvSpPr/>
          <p:nvPr/>
        </p:nvSpPr>
        <p:spPr>
          <a:xfrm>
            <a:off x="2928926" y="3857628"/>
            <a:ext cx="1643074" cy="2143140"/>
          </a:xfrm>
          <a:prstGeom prst="roundRect">
            <a:avLst/>
          </a:prstGeom>
          <a:solidFill>
            <a:srgbClr val="FFC000"/>
          </a:solidFill>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r>
              <a:rPr lang="kk-KZ" sz="2000" dirty="0" smtClean="0">
                <a:solidFill>
                  <a:srgbClr val="0070C0"/>
                </a:solidFill>
                <a:latin typeface="Times New Roman" pitchFamily="18" charset="0"/>
                <a:cs typeface="Times New Roman" pitchFamily="18" charset="0"/>
              </a:rPr>
              <a:t>“Бала құқықтары туралы конвенция”</a:t>
            </a:r>
            <a:endParaRPr lang="ru-RU" sz="2000" dirty="0">
              <a:solidFill>
                <a:srgbClr val="0070C0"/>
              </a:solidFill>
              <a:latin typeface="Times New Roman" pitchFamily="18" charset="0"/>
              <a:cs typeface="Times New Roman" pitchFamily="18" charset="0"/>
            </a:endParaRPr>
          </a:p>
        </p:txBody>
      </p:sp>
      <p:sp>
        <p:nvSpPr>
          <p:cNvPr id="10" name="Скругленный прямоугольник 9"/>
          <p:cNvSpPr/>
          <p:nvPr/>
        </p:nvSpPr>
        <p:spPr>
          <a:xfrm>
            <a:off x="5000628" y="3643314"/>
            <a:ext cx="1928826" cy="2357454"/>
          </a:xfrm>
          <a:prstGeom prst="roundRect">
            <a:avLst/>
          </a:prstGeom>
          <a:solidFill>
            <a:srgbClr val="92D050"/>
          </a:solidFill>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r>
              <a:rPr lang="kk-KZ" sz="2000" dirty="0" smtClean="0">
                <a:solidFill>
                  <a:srgbClr val="C00000"/>
                </a:solidFill>
                <a:latin typeface="Times New Roman" pitchFamily="18" charset="0"/>
                <a:cs typeface="Times New Roman" pitchFamily="18" charset="0"/>
              </a:rPr>
              <a:t>ҚР  БҒМ 13.07.2009ж №338 бұйрығы №512 өзгертулер мен толықтырулар</a:t>
            </a:r>
            <a:endParaRPr lang="ru-RU" sz="2000" dirty="0">
              <a:latin typeface="Times New Roman" pitchFamily="18" charset="0"/>
              <a:cs typeface="Times New Roman" pitchFamily="18" charset="0"/>
            </a:endParaRPr>
          </a:p>
        </p:txBody>
      </p:sp>
      <p:sp>
        <p:nvSpPr>
          <p:cNvPr id="9" name="Скругленный прямоугольник 8"/>
          <p:cNvSpPr/>
          <p:nvPr/>
        </p:nvSpPr>
        <p:spPr>
          <a:xfrm>
            <a:off x="7286644" y="3786190"/>
            <a:ext cx="1571636" cy="20002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t>ҚР  БҒМ</a:t>
            </a:r>
          </a:p>
          <a:p>
            <a:pPr algn="ctr"/>
            <a:r>
              <a:rPr lang="kk-KZ" dirty="0" smtClean="0"/>
              <a:t>13.08.2020ж№345 Бұйрық</a:t>
            </a: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txBox="1">
            <a:spLocks noGrp="1"/>
          </p:cNvSpPr>
          <p:nvPr>
            <p:ph type="title"/>
          </p:nvPr>
        </p:nvSpPr>
        <p:spPr>
          <a:xfrm>
            <a:off x="304800" y="457200"/>
            <a:ext cx="86868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5400" b="1" dirty="0" smtClean="0">
                <a:solidFill>
                  <a:srgbClr val="00B050"/>
                </a:solidFill>
                <a:latin typeface="Times New Roman" pitchFamily="18" charset="0"/>
                <a:cs typeface="Times New Roman" pitchFamily="18" charset="0"/>
              </a:rPr>
              <a:t>ЕРТЕҢ-ОЛ СЫР</a:t>
            </a:r>
            <a:endParaRPr lang="ru-RU" sz="5400" b="1" dirty="0">
              <a:solidFill>
                <a:srgbClr val="00B050"/>
              </a:solidFill>
              <a:latin typeface="Times New Roman" pitchFamily="18" charset="0"/>
              <a:cs typeface="Times New Roman" pitchFamily="18" charset="0"/>
            </a:endParaRPr>
          </a:p>
        </p:txBody>
      </p:sp>
      <p:sp>
        <p:nvSpPr>
          <p:cNvPr id="5" name="Содержимое 4"/>
          <p:cNvSpPr>
            <a:spLocks noGrp="1"/>
          </p:cNvSpPr>
          <p:nvPr>
            <p:ph idx="1"/>
          </p:nvPr>
        </p:nvSpPr>
        <p:spPr>
          <a:xfrm>
            <a:off x="285720" y="2000240"/>
            <a:ext cx="4214272" cy="99671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normAutofit/>
          </a:bodyPr>
          <a:lstStyle/>
          <a:p>
            <a:pPr algn="ctr">
              <a:buNone/>
            </a:pPr>
            <a:r>
              <a:rPr lang="kk-KZ" sz="2800" b="1" dirty="0" smtClean="0">
                <a:latin typeface="Times New Roman" panose="02020603050405020304" pitchFamily="18" charset="0"/>
                <a:cs typeface="Times New Roman" panose="02020603050405020304" pitchFamily="18" charset="0"/>
              </a:rPr>
              <a:t>Авторлық бағдарлама</a:t>
            </a:r>
            <a:endParaRPr lang="ru-RU" sz="2800" b="1" dirty="0">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251520" y="3212976"/>
            <a:ext cx="4242386" cy="10801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kk-KZ" sz="2000" b="1" dirty="0" smtClean="0">
                <a:latin typeface="Times New Roman" panose="02020603050405020304" pitchFamily="18" charset="0"/>
                <a:cs typeface="Times New Roman" panose="02020603050405020304" pitchFamily="18" charset="0"/>
              </a:rPr>
              <a:t>ПСИХОЛОГИЯЛЫҚ КІТАП</a:t>
            </a:r>
          </a:p>
          <a:p>
            <a:pPr algn="ctr"/>
            <a:r>
              <a:rPr lang="kk-KZ" sz="2000" b="1" dirty="0" smtClean="0">
                <a:latin typeface="Times New Roman" panose="02020603050405020304" pitchFamily="18" charset="0"/>
                <a:cs typeface="Times New Roman" panose="02020603050405020304" pitchFamily="18" charset="0"/>
              </a:rPr>
              <a:t>ОҚУ МАРАФОНЫ</a:t>
            </a:r>
            <a:endParaRPr lang="ru-RU" sz="2000" b="1" dirty="0">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371420" y="4653136"/>
            <a:ext cx="4122486" cy="107157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kk-KZ" sz="2400" b="1" dirty="0" smtClean="0">
                <a:latin typeface="Times New Roman" panose="02020603050405020304" pitchFamily="18" charset="0"/>
                <a:cs typeface="Times New Roman" panose="02020603050405020304" pitchFamily="18" charset="0"/>
              </a:rPr>
              <a:t>ҒЫЛЫМИ ЖҰМЫС</a:t>
            </a:r>
            <a:endParaRPr lang="ru-RU" sz="2400" b="1" dirty="0">
              <a:latin typeface="Times New Roman" panose="02020603050405020304" pitchFamily="18" charset="0"/>
              <a:cs typeface="Times New Roman" panose="02020603050405020304" pitchFamily="18" charset="0"/>
            </a:endParaRPr>
          </a:p>
        </p:txBody>
      </p:sp>
      <p:sp>
        <p:nvSpPr>
          <p:cNvPr id="8" name="Скругленный прямоугольник 7"/>
          <p:cNvSpPr/>
          <p:nvPr/>
        </p:nvSpPr>
        <p:spPr>
          <a:xfrm>
            <a:off x="4932040" y="2060848"/>
            <a:ext cx="3816424" cy="8640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kk-KZ" sz="2400" b="1" dirty="0" smtClean="0">
                <a:solidFill>
                  <a:schemeClr val="tx1"/>
                </a:solidFill>
                <a:latin typeface="Times New Roman" panose="02020603050405020304" pitchFamily="18" charset="0"/>
                <a:cs typeface="Times New Roman" panose="02020603050405020304" pitchFamily="18" charset="0"/>
              </a:rPr>
              <a:t>Үздік тренинг сабақ</a:t>
            </a:r>
          </a:p>
          <a:p>
            <a:pPr algn="ctr"/>
            <a:endParaRPr lang="kk-KZ" sz="2400" b="1" dirty="0" smtClean="0">
              <a:solidFill>
                <a:schemeClr val="tx1"/>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4932040" y="3212976"/>
            <a:ext cx="3816424" cy="10801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kk-KZ" sz="2400" b="1" dirty="0" smtClean="0">
                <a:solidFill>
                  <a:schemeClr val="tx1"/>
                </a:solidFill>
                <a:latin typeface="Times New Roman" panose="02020603050405020304" pitchFamily="18" charset="0"/>
                <a:cs typeface="Times New Roman" panose="02020603050405020304" pitchFamily="18" charset="0"/>
              </a:rPr>
              <a:t>Жас психолог - 2022</a:t>
            </a:r>
          </a:p>
        </p:txBody>
      </p:sp>
      <p:sp>
        <p:nvSpPr>
          <p:cNvPr id="10" name="Скругленный прямоугольник 9"/>
          <p:cNvSpPr/>
          <p:nvPr/>
        </p:nvSpPr>
        <p:spPr>
          <a:xfrm>
            <a:off x="4932040" y="4653136"/>
            <a:ext cx="3968824" cy="10801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kk-KZ" sz="2400" b="1" dirty="0" smtClean="0">
                <a:solidFill>
                  <a:schemeClr val="tx1"/>
                </a:solidFill>
                <a:latin typeface="Times New Roman" panose="02020603050405020304" pitchFamily="18" charset="0"/>
                <a:cs typeface="Times New Roman" panose="02020603050405020304" pitchFamily="18" charset="0"/>
              </a:rPr>
              <a:t>Психологтар олимпиадасы</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b="1" dirty="0" smtClean="0"/>
              <a:t>        КЕШЕНДІ  ЖОСПАРды  НЕГІЗГЕ АЛУ</a:t>
            </a:r>
            <a:endParaRPr lang="ru-RU" b="1" dirty="0"/>
          </a:p>
        </p:txBody>
      </p:sp>
      <p:sp>
        <p:nvSpPr>
          <p:cNvPr id="3" name="Содержимое 2"/>
          <p:cNvSpPr>
            <a:spLocks noGrp="1"/>
          </p:cNvSpPr>
          <p:nvPr>
            <p:ph idx="1"/>
          </p:nvPr>
        </p:nvSpPr>
        <p:spPr>
          <a:xfrm>
            <a:off x="307974" y="1340768"/>
            <a:ext cx="8683625" cy="5112568"/>
          </a:xfrm>
        </p:spPr>
        <p:txBody>
          <a:bodyPr/>
          <a:lstStyle/>
          <a:p>
            <a:endParaRPr lang="ru-RU" dirty="0" smtClean="0"/>
          </a:p>
          <a:p>
            <a:endParaRPr lang="ru-RU" dirty="0"/>
          </a:p>
        </p:txBody>
      </p:sp>
      <p:sp>
        <p:nvSpPr>
          <p:cNvPr id="4" name="AutoShape 2" descr="https://apf.mail.ru/cgi-bin/readmsg?id=16178673021577612543;0;1&amp;exif=1&amp;full=1&amp;x-email=tiekbaevna%40mail.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027" y="1956450"/>
            <a:ext cx="4562590" cy="376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306930" y="1965875"/>
            <a:ext cx="4562589"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8686800" cy="5043502"/>
          </a:xfrm>
        </p:spPr>
        <p:txBody>
          <a:bodyPr>
            <a:normAutofit/>
          </a:bodyPr>
          <a:lstStyle/>
          <a:p>
            <a:pPr algn="ctr"/>
            <a:r>
              <a:rPr lang="kk-KZ" b="1" i="1" dirty="0" smtClean="0">
                <a:solidFill>
                  <a:srgbClr val="00B050"/>
                </a:solidFill>
                <a:latin typeface="Times New Roman" pitchFamily="18" charset="0"/>
                <a:cs typeface="Times New Roman" pitchFamily="18" charset="0"/>
              </a:rPr>
              <a:t>КӨҢІЛ ҚОЙЫП ТЫҢДАҒАНДАРЫҢЫЗҒА  </a:t>
            </a:r>
            <a:br>
              <a:rPr lang="kk-KZ" b="1" i="1" dirty="0" smtClean="0">
                <a:solidFill>
                  <a:srgbClr val="00B050"/>
                </a:solidFill>
                <a:latin typeface="Times New Roman" pitchFamily="18" charset="0"/>
                <a:cs typeface="Times New Roman" pitchFamily="18" charset="0"/>
              </a:rPr>
            </a:br>
            <a:r>
              <a:rPr lang="kk-KZ" b="1" i="1" dirty="0" smtClean="0">
                <a:solidFill>
                  <a:srgbClr val="00B050"/>
                </a:solidFill>
                <a:latin typeface="Times New Roman" pitchFamily="18" charset="0"/>
                <a:cs typeface="Times New Roman" pitchFamily="18" charset="0"/>
              </a:rPr>
              <a:t>РАХМЕТ!</a:t>
            </a:r>
            <a:endParaRPr lang="ru-RU" b="1" i="1" dirty="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C:\Users\user1\Downloads\WhatsApp Image 2021-04-07 at 13.50.12.jpeg"/>
          <p:cNvPicPr>
            <a:picLocks noChangeAspect="1" noChangeArrowheads="1"/>
          </p:cNvPicPr>
          <p:nvPr/>
        </p:nvPicPr>
        <p:blipFill>
          <a:blip r:embed="rId3"/>
          <a:srcRect l="26923" t="13889" r="28846" b="15278"/>
          <a:stretch>
            <a:fillRect/>
          </a:stretch>
        </p:blipFill>
        <p:spPr bwMode="auto">
          <a:xfrm>
            <a:off x="0" y="27384"/>
            <a:ext cx="9144000" cy="6858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5852" y="428604"/>
            <a:ext cx="7500990" cy="1077218"/>
          </a:xfrm>
          <a:prstGeom prst="rect">
            <a:avLst/>
          </a:prstGeom>
          <a:noFill/>
        </p:spPr>
        <p:txBody>
          <a:bodyPr wrap="square" rtlCol="0">
            <a:spAutoFit/>
          </a:bodyPr>
          <a:lstStyle/>
          <a:p>
            <a:pPr algn="ctr"/>
            <a:r>
              <a:rPr lang="kk-KZ" sz="3200" b="1" dirty="0" smtClean="0">
                <a:solidFill>
                  <a:srgbClr val="002060"/>
                </a:solidFill>
                <a:latin typeface="Times New Roman" pitchFamily="18" charset="0"/>
                <a:cs typeface="Times New Roman" pitchFamily="18" charset="0"/>
              </a:rPr>
              <a:t>Мұнайлы аудандық психологтарының </a:t>
            </a:r>
          </a:p>
          <a:p>
            <a:pPr algn="ctr"/>
            <a:r>
              <a:rPr lang="kk-KZ" sz="3200" b="1" dirty="0" smtClean="0">
                <a:solidFill>
                  <a:srgbClr val="002060"/>
                </a:solidFill>
                <a:latin typeface="Times New Roman" pitchFamily="18" charset="0"/>
                <a:cs typeface="Times New Roman" pitchFamily="18" charset="0"/>
              </a:rPr>
              <a:t>сапалық көрсеткіші</a:t>
            </a:r>
            <a:endParaRPr lang="ru-RU" sz="3200" b="1" dirty="0">
              <a:solidFill>
                <a:srgbClr val="002060"/>
              </a:solidFill>
              <a:latin typeface="Times New Roman" pitchFamily="18" charset="0"/>
              <a:cs typeface="Times New Roman" pitchFamily="18" charset="0"/>
            </a:endParaRPr>
          </a:p>
        </p:txBody>
      </p:sp>
      <p:graphicFrame>
        <p:nvGraphicFramePr>
          <p:cNvPr id="3" name="Диаграмма 2"/>
          <p:cNvGraphicFramePr/>
          <p:nvPr>
            <p:extLst>
              <p:ext uri="{D42A27DB-BD31-4B8C-83A1-F6EECF244321}">
                <p14:modId xmlns:p14="http://schemas.microsoft.com/office/powerpoint/2010/main" val="3442851958"/>
              </p:ext>
            </p:extLst>
          </p:nvPr>
        </p:nvGraphicFramePr>
        <p:xfrm>
          <a:off x="539552" y="1988840"/>
          <a:ext cx="4032448" cy="288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Диаграмма 3"/>
          <p:cNvGraphicFramePr/>
          <p:nvPr>
            <p:extLst>
              <p:ext uri="{D42A27DB-BD31-4B8C-83A1-F6EECF244321}">
                <p14:modId xmlns:p14="http://schemas.microsoft.com/office/powerpoint/2010/main" val="1367771654"/>
              </p:ext>
            </p:extLst>
          </p:nvPr>
        </p:nvGraphicFramePr>
        <p:xfrm>
          <a:off x="4071934" y="2420888"/>
          <a:ext cx="4714908" cy="33843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472" y="214290"/>
            <a:ext cx="8572528" cy="1077218"/>
          </a:xfrm>
          <a:prstGeom prst="rect">
            <a:avLst/>
          </a:prstGeom>
          <a:noFill/>
        </p:spPr>
        <p:txBody>
          <a:bodyPr wrap="square" rtlCol="0">
            <a:spAutoFit/>
          </a:bodyPr>
          <a:lstStyle/>
          <a:p>
            <a:pPr algn="ctr"/>
            <a:r>
              <a:rPr lang="kk-KZ" sz="3200" b="1" dirty="0" smtClean="0">
                <a:solidFill>
                  <a:srgbClr val="0070C0"/>
                </a:solidFill>
                <a:latin typeface="Times New Roman" pitchFamily="18" charset="0"/>
                <a:cs typeface="Times New Roman" pitchFamily="18" charset="0"/>
              </a:rPr>
              <a:t>“Өткен күн,  кеше-тарих, келер күн, </a:t>
            </a:r>
          </a:p>
          <a:p>
            <a:pPr algn="ctr"/>
            <a:r>
              <a:rPr lang="kk-KZ" sz="3200" b="1" dirty="0" smtClean="0">
                <a:solidFill>
                  <a:srgbClr val="0070C0"/>
                </a:solidFill>
                <a:latin typeface="Times New Roman" pitchFamily="18" charset="0"/>
                <a:cs typeface="Times New Roman" pitchFamily="18" charset="0"/>
              </a:rPr>
              <a:t>бүгін-үлкен сый, ал ертеңгі күн  - ол сыр”</a:t>
            </a:r>
            <a:endParaRPr lang="ru-RU" sz="3200" b="1" dirty="0">
              <a:solidFill>
                <a:srgbClr val="0070C0"/>
              </a:solidFill>
              <a:latin typeface="Times New Roman" pitchFamily="18" charset="0"/>
              <a:cs typeface="Times New Roman" pitchFamily="18" charset="0"/>
            </a:endParaRPr>
          </a:p>
        </p:txBody>
      </p:sp>
      <p:sp>
        <p:nvSpPr>
          <p:cNvPr id="3" name="TextBox 2"/>
          <p:cNvSpPr txBox="1"/>
          <p:nvPr/>
        </p:nvSpPr>
        <p:spPr>
          <a:xfrm>
            <a:off x="3929058" y="1571612"/>
            <a:ext cx="3071834"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kk-KZ" sz="5400" b="1" i="1" dirty="0" smtClean="0">
                <a:solidFill>
                  <a:srgbClr val="FF0000"/>
                </a:solidFill>
                <a:latin typeface="Times New Roman" pitchFamily="18" charset="0"/>
                <a:cs typeface="Times New Roman" pitchFamily="18" charset="0"/>
              </a:rPr>
              <a:t>КЕШЕ</a:t>
            </a:r>
            <a:r>
              <a:rPr lang="kk-KZ" sz="4000" i="1" dirty="0" smtClean="0"/>
              <a:t> </a:t>
            </a:r>
            <a:endParaRPr lang="ru-RU" sz="4000" i="1" dirty="0"/>
          </a:p>
        </p:txBody>
      </p:sp>
      <p:sp>
        <p:nvSpPr>
          <p:cNvPr id="4" name="TextBox 3"/>
          <p:cNvSpPr txBox="1"/>
          <p:nvPr/>
        </p:nvSpPr>
        <p:spPr>
          <a:xfrm>
            <a:off x="3571868" y="3286124"/>
            <a:ext cx="271464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kk-KZ" sz="5400" b="1" dirty="0" smtClean="0">
                <a:solidFill>
                  <a:srgbClr val="002060"/>
                </a:solidFill>
                <a:latin typeface="Times New Roman" pitchFamily="18" charset="0"/>
                <a:cs typeface="Times New Roman" pitchFamily="18" charset="0"/>
              </a:rPr>
              <a:t>БҮГІН</a:t>
            </a:r>
            <a:endParaRPr lang="ru-RU" sz="5400" b="1" dirty="0">
              <a:solidFill>
                <a:srgbClr val="002060"/>
              </a:solidFill>
              <a:latin typeface="Times New Roman" pitchFamily="18" charset="0"/>
              <a:cs typeface="Times New Roman" pitchFamily="18" charset="0"/>
            </a:endParaRPr>
          </a:p>
        </p:txBody>
      </p:sp>
      <p:sp>
        <p:nvSpPr>
          <p:cNvPr id="5" name="TextBox 4"/>
          <p:cNvSpPr txBox="1"/>
          <p:nvPr/>
        </p:nvSpPr>
        <p:spPr>
          <a:xfrm>
            <a:off x="2928926" y="5072074"/>
            <a:ext cx="307183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kk-KZ" sz="5400" b="1" dirty="0" smtClean="0">
                <a:solidFill>
                  <a:srgbClr val="00B050"/>
                </a:solidFill>
                <a:latin typeface="Times New Roman" pitchFamily="18" charset="0"/>
                <a:cs typeface="Times New Roman" pitchFamily="18" charset="0"/>
              </a:rPr>
              <a:t>ЕРТЕҢ</a:t>
            </a:r>
            <a:endParaRPr lang="ru-RU" sz="5400" b="1" dirty="0">
              <a:solidFill>
                <a:srgbClr val="00B050"/>
              </a:solidFill>
              <a:latin typeface="Times New Roman" pitchFamily="18" charset="0"/>
              <a:cs typeface="Times New Roman" pitchFamily="18" charset="0"/>
            </a:endParaRPr>
          </a:p>
        </p:txBody>
      </p:sp>
      <p:sp>
        <p:nvSpPr>
          <p:cNvPr id="6" name="Выгнутая влево стрелка 5"/>
          <p:cNvSpPr/>
          <p:nvPr/>
        </p:nvSpPr>
        <p:spPr>
          <a:xfrm>
            <a:off x="1071538" y="1714488"/>
            <a:ext cx="2428892" cy="2500330"/>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 name="Выгнутая влево стрелка 6"/>
          <p:cNvSpPr/>
          <p:nvPr/>
        </p:nvSpPr>
        <p:spPr>
          <a:xfrm flipH="1">
            <a:off x="6429388" y="3429000"/>
            <a:ext cx="2357454" cy="2928958"/>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C:\Users\user1\Downloads\IMG-20140609-WA0005.jpg"/>
          <p:cNvPicPr>
            <a:picLocks noChangeAspect="1" noChangeArrowheads="1"/>
          </p:cNvPicPr>
          <p:nvPr/>
        </p:nvPicPr>
        <p:blipFill>
          <a:blip r:embed="rId3" cstate="print"/>
          <a:srcRect/>
          <a:stretch>
            <a:fillRect/>
          </a:stretch>
        </p:blipFill>
        <p:spPr bwMode="auto">
          <a:xfrm>
            <a:off x="214282" y="571480"/>
            <a:ext cx="2714644"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4" name="Picture 8" descr="C:\Users\user1\Downloads\20160229_133046.jpg"/>
          <p:cNvPicPr>
            <a:picLocks noChangeAspect="1" noChangeArrowheads="1"/>
          </p:cNvPicPr>
          <p:nvPr/>
        </p:nvPicPr>
        <p:blipFill>
          <a:blip r:embed="rId4"/>
          <a:srcRect/>
          <a:stretch>
            <a:fillRect/>
          </a:stretch>
        </p:blipFill>
        <p:spPr bwMode="auto">
          <a:xfrm>
            <a:off x="214282" y="2428868"/>
            <a:ext cx="2714644"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3" name="Picture 7" descr="C:\Users\user1\Downloads\IMG-20140609-WA0019.jpg"/>
          <p:cNvPicPr>
            <a:picLocks noChangeAspect="1" noChangeArrowheads="1"/>
          </p:cNvPicPr>
          <p:nvPr/>
        </p:nvPicPr>
        <p:blipFill>
          <a:blip r:embed="rId5"/>
          <a:srcRect/>
          <a:stretch>
            <a:fillRect/>
          </a:stretch>
        </p:blipFill>
        <p:spPr bwMode="auto">
          <a:xfrm>
            <a:off x="6357950" y="500042"/>
            <a:ext cx="2571768"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5" name="Picture 9" descr="C:\Users\user1\Downloads\20160229_133358.jpg"/>
          <p:cNvPicPr>
            <a:picLocks noChangeAspect="1" noChangeArrowheads="1"/>
          </p:cNvPicPr>
          <p:nvPr/>
        </p:nvPicPr>
        <p:blipFill>
          <a:blip r:embed="rId6"/>
          <a:srcRect/>
          <a:stretch>
            <a:fillRect/>
          </a:stretch>
        </p:blipFill>
        <p:spPr bwMode="auto">
          <a:xfrm>
            <a:off x="6357950" y="2357430"/>
            <a:ext cx="2571768"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2786050" y="1071546"/>
            <a:ext cx="928694" cy="923330"/>
          </a:xfrm>
          <a:prstGeom prst="rect">
            <a:avLst/>
          </a:prstGeom>
          <a:noFill/>
        </p:spPr>
        <p:txBody>
          <a:bodyPr wrap="square" rtlCol="0">
            <a:spAutoFit/>
          </a:bodyPr>
          <a:lstStyle/>
          <a:p>
            <a:pPr algn="ctr"/>
            <a:r>
              <a:rPr lang="kk-KZ" sz="3600" dirty="0" smtClean="0">
                <a:solidFill>
                  <a:srgbClr val="0070C0"/>
                </a:solidFill>
                <a:latin typeface="Times New Roman" pitchFamily="18" charset="0"/>
                <a:cs typeface="Times New Roman" pitchFamily="18" charset="0"/>
              </a:rPr>
              <a:t>. </a:t>
            </a:r>
          </a:p>
          <a:p>
            <a:pPr algn="ctr"/>
            <a:endParaRPr lang="ru-RU" dirty="0">
              <a:solidFill>
                <a:srgbClr val="0070C0"/>
              </a:solidFill>
              <a:latin typeface="Times New Roman" pitchFamily="18" charset="0"/>
              <a:cs typeface="Times New Roman" pitchFamily="18" charset="0"/>
            </a:endParaRPr>
          </a:p>
        </p:txBody>
      </p:sp>
      <p:sp>
        <p:nvSpPr>
          <p:cNvPr id="24578" name="AutoShape 2" descr="blob:https://web.whatsapp.com/02711721-0556-4eaa-b25e-dca9e74850a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4581" name="Picture 5" descr="C:\Users\user1\Downloads\IMG-20140609-WA0009.jpg"/>
          <p:cNvPicPr>
            <a:picLocks noChangeAspect="1" noChangeArrowheads="1"/>
          </p:cNvPicPr>
          <p:nvPr/>
        </p:nvPicPr>
        <p:blipFill>
          <a:blip r:embed="rId7"/>
          <a:srcRect/>
          <a:stretch>
            <a:fillRect/>
          </a:stretch>
        </p:blipFill>
        <p:spPr bwMode="auto">
          <a:xfrm>
            <a:off x="285720" y="4500570"/>
            <a:ext cx="2714644"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582" name="Picture 6" descr="C:\Users\user1\Downloads\IMG-20140609-WA0011.jpg"/>
          <p:cNvPicPr>
            <a:picLocks noChangeAspect="1" noChangeArrowheads="1"/>
          </p:cNvPicPr>
          <p:nvPr/>
        </p:nvPicPr>
        <p:blipFill>
          <a:blip r:embed="rId8"/>
          <a:srcRect/>
          <a:stretch>
            <a:fillRect/>
          </a:stretch>
        </p:blipFill>
        <p:spPr bwMode="auto">
          <a:xfrm>
            <a:off x="6286512" y="4357694"/>
            <a:ext cx="2643206"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3071802" y="0"/>
            <a:ext cx="3143272" cy="369332"/>
          </a:xfrm>
          <a:prstGeom prst="rect">
            <a:avLst/>
          </a:prstGeom>
          <a:noFill/>
        </p:spPr>
        <p:txBody>
          <a:bodyPr wrap="square" rtlCol="0">
            <a:spAutoFit/>
          </a:bodyPr>
          <a:lstStyle/>
          <a:p>
            <a:pPr algn="ctr"/>
            <a:r>
              <a:rPr lang="kk-KZ" b="1" i="1" dirty="0" smtClean="0">
                <a:solidFill>
                  <a:srgbClr val="FF0000"/>
                </a:solidFill>
                <a:latin typeface="Times New Roman" pitchFamily="18" charset="0"/>
                <a:cs typeface="Times New Roman" pitchFamily="18" charset="0"/>
              </a:rPr>
              <a:t>КЕШЕГІ  ТАРИХ</a:t>
            </a:r>
            <a:endParaRPr lang="ru-RU" b="1" i="1" dirty="0" smtClean="0">
              <a:solidFill>
                <a:srgbClr val="FF0000"/>
              </a:solidFill>
              <a:latin typeface="Times New Roman" pitchFamily="18" charset="0"/>
              <a:cs typeface="Times New Roman" pitchFamily="18" charset="0"/>
            </a:endParaRPr>
          </a:p>
        </p:txBody>
      </p:sp>
      <p:sp>
        <p:nvSpPr>
          <p:cNvPr id="14" name="Тройная стрелка влево/вправо/вверх 13"/>
          <p:cNvSpPr/>
          <p:nvPr/>
        </p:nvSpPr>
        <p:spPr>
          <a:xfrm>
            <a:off x="3143240" y="785794"/>
            <a:ext cx="3000396" cy="321471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rgbClr val="FF0000"/>
                </a:solidFill>
                <a:latin typeface="Times New Roman" pitchFamily="18" charset="0"/>
                <a:cs typeface="Times New Roman" pitchFamily="18" charset="0"/>
              </a:rPr>
              <a:t>Жүрмелі тренинг</a:t>
            </a:r>
          </a:p>
          <a:p>
            <a:pPr algn="ctr"/>
            <a:endParaRPr lang="ru-RU"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blob:https://web.whatsapp.com/02711721-0556-4eaa-b25e-dca9e74850a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3556" name="AutoShape 4" descr="blob:https://web.whatsapp.com/02711721-0556-4eaa-b25e-dca9e74850a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3558" name="AutoShape 6" descr="blob:https://web.whatsapp.com/02711721-0556-4eaa-b25e-dca9e74850a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3560" name="AutoShape 8" descr="blob:https://web.whatsapp.com/02711721-0556-4eaa-b25e-dca9e74850a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3562" name="AutoShape 10" descr="blob:https://web.whatsapp.com/02711721-0556-4eaa-b25e-dca9e74850a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3565" name="AutoShape 13" descr="blob:https://web.whatsapp.com/cb12ec0a-a497-4726-a482-7966ddde066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3567" name="Picture 15" descr="C:\Users\user1\Downloads\WhatsApp Image 2021-04-07 at 13.46.05.jpeg"/>
          <p:cNvPicPr>
            <a:picLocks noChangeAspect="1" noChangeArrowheads="1"/>
          </p:cNvPicPr>
          <p:nvPr/>
        </p:nvPicPr>
        <p:blipFill>
          <a:blip r:embed="rId3" cstate="print"/>
          <a:srcRect t="21875" b="37109"/>
          <a:stretch>
            <a:fillRect/>
          </a:stretch>
        </p:blipFill>
        <p:spPr bwMode="auto">
          <a:xfrm>
            <a:off x="3643306" y="4000504"/>
            <a:ext cx="2286016"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Возможно, это изображение (16 человек и люди улыбаются)"/>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58" y="3357562"/>
            <a:ext cx="2357454"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Возможно, это изображение (7 человек и люди улыбаются)"/>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3702" y="4500570"/>
            <a:ext cx="2286016"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568" name="Picture 16" descr="C:\Users\user1\Downloads\WhatsApp Image 2021-04-07 at 14.54.06.jpeg"/>
          <p:cNvPicPr>
            <a:picLocks noChangeAspect="1" noChangeArrowheads="1"/>
          </p:cNvPicPr>
          <p:nvPr/>
        </p:nvPicPr>
        <p:blipFill>
          <a:blip r:embed="rId6"/>
          <a:srcRect/>
          <a:stretch>
            <a:fillRect/>
          </a:stretch>
        </p:blipFill>
        <p:spPr bwMode="auto">
          <a:xfrm>
            <a:off x="500034" y="714356"/>
            <a:ext cx="2357454" cy="2028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Стрелка влево 19"/>
          <p:cNvSpPr/>
          <p:nvPr/>
        </p:nvSpPr>
        <p:spPr>
          <a:xfrm>
            <a:off x="3286116" y="357166"/>
            <a:ext cx="5500726" cy="121444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rgbClr val="C00000"/>
                </a:solidFill>
                <a:latin typeface="Times New Roman" pitchFamily="18" charset="0"/>
                <a:cs typeface="Times New Roman" pitchFamily="18" charset="0"/>
              </a:rPr>
              <a:t>Салауатты өмір салты </a:t>
            </a:r>
            <a:endParaRPr lang="ru-RU" b="1" dirty="0">
              <a:solidFill>
                <a:srgbClr val="C00000"/>
              </a:solidFill>
              <a:latin typeface="Times New Roman" pitchFamily="18" charset="0"/>
              <a:cs typeface="Times New Roman" pitchFamily="18" charset="0"/>
            </a:endParaRPr>
          </a:p>
        </p:txBody>
      </p:sp>
      <p:sp>
        <p:nvSpPr>
          <p:cNvPr id="15" name="Выгнутая влево стрелка 14"/>
          <p:cNvSpPr/>
          <p:nvPr/>
        </p:nvSpPr>
        <p:spPr>
          <a:xfrm>
            <a:off x="3143240" y="1428736"/>
            <a:ext cx="2071702" cy="185738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6" name="Заголовок 15"/>
          <p:cNvSpPr>
            <a:spLocks noGrp="1"/>
          </p:cNvSpPr>
          <p:nvPr>
            <p:ph type="title"/>
          </p:nvPr>
        </p:nvSpPr>
        <p:spPr>
          <a:xfrm>
            <a:off x="5357818" y="1428736"/>
            <a:ext cx="3571900" cy="2214578"/>
          </a:xfrm>
        </p:spPr>
        <p:txBody>
          <a:bodyPr>
            <a:normAutofit fontScale="90000"/>
          </a:bodyPr>
          <a:lstStyle/>
          <a:p>
            <a:pPr algn="ctr"/>
            <a:r>
              <a:rPr lang="kk-KZ" b="1" i="1" dirty="0" smtClean="0">
                <a:latin typeface="Times New Roman" pitchFamily="18" charset="0"/>
                <a:cs typeface="Times New Roman" pitchFamily="18" charset="0"/>
              </a:rPr>
              <a:t>25 желтоқсан Психологтар күні</a:t>
            </a:r>
            <a:endParaRPr lang="ru-RU"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744" y="500042"/>
            <a:ext cx="5072098" cy="707886"/>
          </a:xfrm>
          <a:prstGeom prst="rect">
            <a:avLst/>
          </a:prstGeom>
          <a:noFill/>
        </p:spPr>
        <p:txBody>
          <a:bodyPr wrap="square" rtlCol="0">
            <a:spAutoFit/>
          </a:bodyPr>
          <a:lstStyle/>
          <a:p>
            <a:pPr algn="ctr"/>
            <a:r>
              <a:rPr lang="kk-KZ" sz="2000" b="1" i="1" dirty="0" smtClean="0">
                <a:solidFill>
                  <a:srgbClr val="FF0000"/>
                </a:solidFill>
                <a:latin typeface="Times New Roman" pitchFamily="18" charset="0"/>
                <a:cs typeface="Times New Roman" pitchFamily="18" charset="0"/>
              </a:rPr>
              <a:t>Салауатты өмір салты пилоттық жобасы</a:t>
            </a:r>
            <a:r>
              <a:rPr lang="kk-KZ" sz="2000" i="1" dirty="0" smtClean="0">
                <a:solidFill>
                  <a:srgbClr val="FF0000"/>
                </a:solidFill>
                <a:latin typeface="Times New Roman" pitchFamily="18" charset="0"/>
                <a:cs typeface="Times New Roman" pitchFamily="18" charset="0"/>
              </a:rPr>
              <a:t> </a:t>
            </a:r>
          </a:p>
        </p:txBody>
      </p:sp>
      <p:pic>
        <p:nvPicPr>
          <p:cNvPr id="3" name="Picture 2" descr="F:\Новая папка (2)\789.jpg"/>
          <p:cNvPicPr>
            <a:picLocks noChangeAspect="1" noChangeArrowheads="1"/>
          </p:cNvPicPr>
          <p:nvPr/>
        </p:nvPicPr>
        <p:blipFill>
          <a:blip r:embed="rId3"/>
          <a:srcRect/>
          <a:stretch>
            <a:fillRect/>
          </a:stretch>
        </p:blipFill>
        <p:spPr bwMode="auto">
          <a:xfrm>
            <a:off x="214282" y="785794"/>
            <a:ext cx="2952770"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2" name="Picture 2" descr="C:\Users\user1\Downloads\WhatsApp Image 2019-09-24 at 11.35.32.jpeg"/>
          <p:cNvPicPr>
            <a:picLocks noChangeAspect="1" noChangeArrowheads="1"/>
          </p:cNvPicPr>
          <p:nvPr/>
        </p:nvPicPr>
        <p:blipFill>
          <a:blip r:embed="rId4"/>
          <a:srcRect/>
          <a:stretch>
            <a:fillRect/>
          </a:stretch>
        </p:blipFill>
        <p:spPr bwMode="auto">
          <a:xfrm>
            <a:off x="500034" y="3357562"/>
            <a:ext cx="3057282" cy="2464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Users\user1\Downloads\WhatsApp Image 2019-09-24 at 11.36.04.jpeg"/>
          <p:cNvPicPr>
            <a:picLocks noChangeAspect="1" noChangeArrowheads="1"/>
          </p:cNvPicPr>
          <p:nvPr/>
        </p:nvPicPr>
        <p:blipFill>
          <a:blip r:embed="rId5"/>
          <a:srcRect/>
          <a:stretch>
            <a:fillRect/>
          </a:stretch>
        </p:blipFill>
        <p:spPr bwMode="auto">
          <a:xfrm>
            <a:off x="4643438" y="3929066"/>
            <a:ext cx="3286116" cy="2239556"/>
          </a:xfrm>
          <a:prstGeom prst="rect">
            <a:avLst/>
          </a:prstGeom>
          <a:ln>
            <a:noFill/>
          </a:ln>
          <a:effectLst>
            <a:softEdge rad="112500"/>
          </a:effectLst>
        </p:spPr>
      </p:pic>
      <p:sp>
        <p:nvSpPr>
          <p:cNvPr id="7" name="Стрелка вниз 6"/>
          <p:cNvSpPr/>
          <p:nvPr/>
        </p:nvSpPr>
        <p:spPr>
          <a:xfrm rot="2836358">
            <a:off x="4993230" y="1161047"/>
            <a:ext cx="1824521" cy="27233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dirty="0" smtClean="0"/>
              <a:t>Арт терпаия</a:t>
            </a:r>
            <a:endParaRPr lang="ru-RU"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851</TotalTime>
  <Words>1723</Words>
  <Application>Microsoft Office PowerPoint</Application>
  <PresentationFormat>Экран (4:3)</PresentationFormat>
  <Paragraphs>295</Paragraphs>
  <Slides>32</Slides>
  <Notes>26</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25 желтоқсан Психологтар күні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жүлделі орындармен әсіресе жас мамандар  көзге көріінді</vt:lpstr>
      <vt:lpstr>Презентация PowerPoint</vt:lpstr>
      <vt:lpstr>Презентация PowerPoint</vt:lpstr>
      <vt:lpstr>Қазіргі  таңдағы  инклюзив кабинеттері</vt:lpstr>
      <vt:lpstr>Презентация PowerPoint</vt:lpstr>
      <vt:lpstr>«Отбасы құндылығы, отбасы бақыты»</vt:lpstr>
      <vt:lpstr>«Рухани бай әйел – бақытты ана, бақытты отбасы кепілі»  тақырыбында аналармен  жүргізілген семинар   </vt:lpstr>
      <vt:lpstr>Презентация PowerPoint</vt:lpstr>
      <vt:lpstr>Презентация PowerPoint</vt:lpstr>
      <vt:lpstr>ЖАСӨСПІРІМДЕРДІҢ ФИЗИКАЛЫҚ ЖӘНЕ ПСИХИКАЛЫҚ ДЕНСАУЛЫҒЫН НЫҒАЙТУ БАҒДАРЛАМАСЫ БОЙЫНША БАЗА КӨРСЕТКІШІ </vt:lpstr>
      <vt:lpstr>                        М о Н и т о р и н г</vt:lpstr>
      <vt:lpstr>Презентация PowerPoint</vt:lpstr>
      <vt:lpstr>Жас МАМАНДАРДЫ ҚАЙТА ДАЯРЛАУ</vt:lpstr>
      <vt:lpstr>Интернетке  тәуелділіктің  алдын алу бойынша  қауіпсіздің алдын алу  шарасы </vt:lpstr>
      <vt:lpstr>ЕРТЕҢ-ОЛ СЫР</vt:lpstr>
      <vt:lpstr>        КЕШЕНДІ  ЖОСПАРды  НЕГІЗГЕ АЛУ</vt:lpstr>
      <vt:lpstr>КӨҢІЛ ҚОЙЫП ТЫҢДАҒАНДАРЫҢЫЗҒА   РАХМЕТ!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user1</dc:creator>
  <cp:lastModifiedBy>1</cp:lastModifiedBy>
  <cp:revision>133</cp:revision>
  <dcterms:created xsi:type="dcterms:W3CDTF">2021-04-07T09:55:38Z</dcterms:created>
  <dcterms:modified xsi:type="dcterms:W3CDTF">2021-04-08T08:09:23Z</dcterms:modified>
</cp:coreProperties>
</file>